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7" r:id="rId2"/>
    <p:sldId id="264" r:id="rId3"/>
    <p:sldId id="265" r:id="rId4"/>
    <p:sldId id="266" r:id="rId5"/>
    <p:sldId id="267" r:id="rId6"/>
    <p:sldId id="268" r:id="rId7"/>
    <p:sldId id="269" r:id="rId8"/>
    <p:sldId id="258" r:id="rId9"/>
    <p:sldId id="261" r:id="rId10"/>
    <p:sldId id="260" r:id="rId11"/>
    <p:sldId id="259" r:id="rId12"/>
    <p:sldId id="273" r:id="rId13"/>
    <p:sldId id="270" r:id="rId14"/>
    <p:sldId id="272" r:id="rId15"/>
    <p:sldId id="274" r:id="rId16"/>
    <p:sldId id="275" r:id="rId17"/>
    <p:sldId id="271" r:id="rId18"/>
    <p:sldId id="256"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38" y="7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4D1E3FA-9349-4AFC-A287-58D3643FF969}" type="datetimeFigureOut">
              <a:rPr lang="en-US"/>
              <a:pPr>
                <a:defRPr/>
              </a:pPr>
              <a:t>3/28/2011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E85904-7F05-458D-A9B6-97412E3CDC30}" type="slidenum">
              <a:rPr lang="en-US"/>
              <a:pPr>
                <a:defRPr/>
              </a:pPr>
              <a:t>‹#›</a:t>
            </a:fld>
            <a:endParaRPr lang="en-US"/>
          </a:p>
        </p:txBody>
      </p:sp>
    </p:spTree>
    <p:extLst>
      <p:ext uri="{BB962C8B-B14F-4D97-AF65-F5344CB8AC3E}">
        <p14:creationId xmlns:p14="http://schemas.microsoft.com/office/powerpoint/2010/main" val="957432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16806A-7C74-4E8A-8163-94A9FE468F53}" type="datetimeFigureOut">
              <a:rPr lang="en-US"/>
              <a:pPr>
                <a:defRPr/>
              </a:pPr>
              <a:t>3/28/2011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383B06-A2DC-4C57-97BA-396131612414}" type="slidenum">
              <a:rPr lang="en-US"/>
              <a:pPr>
                <a:defRPr/>
              </a:pPr>
              <a:t>‹#›</a:t>
            </a:fld>
            <a:endParaRPr lang="en-US"/>
          </a:p>
        </p:txBody>
      </p:sp>
    </p:spTree>
    <p:extLst>
      <p:ext uri="{BB962C8B-B14F-4D97-AF65-F5344CB8AC3E}">
        <p14:creationId xmlns:p14="http://schemas.microsoft.com/office/powerpoint/2010/main" val="2653937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825303E-DDC2-4FD8-9F35-29D98634BC19}" type="datetimeFigureOut">
              <a:rPr lang="en-US"/>
              <a:pPr>
                <a:defRPr/>
              </a:pPr>
              <a:t>3/28/2011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02F1F0-FEF8-4518-AED1-247E2E809B89}" type="slidenum">
              <a:rPr lang="en-US"/>
              <a:pPr>
                <a:defRPr/>
              </a:pPr>
              <a:t>‹#›</a:t>
            </a:fld>
            <a:endParaRPr lang="en-US"/>
          </a:p>
        </p:txBody>
      </p:sp>
    </p:spTree>
    <p:extLst>
      <p:ext uri="{BB962C8B-B14F-4D97-AF65-F5344CB8AC3E}">
        <p14:creationId xmlns:p14="http://schemas.microsoft.com/office/powerpoint/2010/main" val="1938827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ACD615-B974-47F7-9236-3946AEFE3296}" type="datetimeFigureOut">
              <a:rPr lang="en-US"/>
              <a:pPr>
                <a:defRPr/>
              </a:pPr>
              <a:t>3/28/2011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359FA2-9B5E-4179-AC7A-6B76AD8E420B}" type="slidenum">
              <a:rPr lang="en-US"/>
              <a:pPr>
                <a:defRPr/>
              </a:pPr>
              <a:t>‹#›</a:t>
            </a:fld>
            <a:endParaRPr lang="en-US"/>
          </a:p>
        </p:txBody>
      </p:sp>
    </p:spTree>
    <p:extLst>
      <p:ext uri="{BB962C8B-B14F-4D97-AF65-F5344CB8AC3E}">
        <p14:creationId xmlns:p14="http://schemas.microsoft.com/office/powerpoint/2010/main" val="2864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5F85524-A16F-4AA4-ABC1-3CBD6CDD1C97}" type="datetimeFigureOut">
              <a:rPr lang="en-US"/>
              <a:pPr>
                <a:defRPr/>
              </a:pPr>
              <a:t>3/28/2011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5E759E-2B18-49C2-850F-605756B14EA5}" type="slidenum">
              <a:rPr lang="en-US"/>
              <a:pPr>
                <a:defRPr/>
              </a:pPr>
              <a:t>‹#›</a:t>
            </a:fld>
            <a:endParaRPr lang="en-US"/>
          </a:p>
        </p:txBody>
      </p:sp>
    </p:spTree>
    <p:extLst>
      <p:ext uri="{BB962C8B-B14F-4D97-AF65-F5344CB8AC3E}">
        <p14:creationId xmlns:p14="http://schemas.microsoft.com/office/powerpoint/2010/main" val="2331979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E1E40CF-6A72-4FBF-9EF9-5F3EAABE1345}" type="datetimeFigureOut">
              <a:rPr lang="en-US"/>
              <a:pPr>
                <a:defRPr/>
              </a:pPr>
              <a:t>3/28/2011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B56EA1-6DC1-419B-B4BF-E26F59FDFC80}" type="slidenum">
              <a:rPr lang="en-US"/>
              <a:pPr>
                <a:defRPr/>
              </a:pPr>
              <a:t>‹#›</a:t>
            </a:fld>
            <a:endParaRPr lang="en-US"/>
          </a:p>
        </p:txBody>
      </p:sp>
    </p:spTree>
    <p:extLst>
      <p:ext uri="{BB962C8B-B14F-4D97-AF65-F5344CB8AC3E}">
        <p14:creationId xmlns:p14="http://schemas.microsoft.com/office/powerpoint/2010/main" val="427624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B14E03B-93B1-4A6E-8E80-3F5C210A6367}" type="datetimeFigureOut">
              <a:rPr lang="en-US"/>
              <a:pPr>
                <a:defRPr/>
              </a:pPr>
              <a:t>3/28/2011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D2663A8-B855-406A-8EDE-B65653638461}" type="slidenum">
              <a:rPr lang="en-US"/>
              <a:pPr>
                <a:defRPr/>
              </a:pPr>
              <a:t>‹#›</a:t>
            </a:fld>
            <a:endParaRPr lang="en-US"/>
          </a:p>
        </p:txBody>
      </p:sp>
    </p:spTree>
    <p:extLst>
      <p:ext uri="{BB962C8B-B14F-4D97-AF65-F5344CB8AC3E}">
        <p14:creationId xmlns:p14="http://schemas.microsoft.com/office/powerpoint/2010/main" val="2894944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6252484-D0C6-483C-9510-7FEAFE974E9D}" type="datetimeFigureOut">
              <a:rPr lang="en-US"/>
              <a:pPr>
                <a:defRPr/>
              </a:pPr>
              <a:t>3/28/2011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DA00AC3-F279-4BDB-9610-EF3B56636535}" type="slidenum">
              <a:rPr lang="en-US"/>
              <a:pPr>
                <a:defRPr/>
              </a:pPr>
              <a:t>‹#›</a:t>
            </a:fld>
            <a:endParaRPr lang="en-US"/>
          </a:p>
        </p:txBody>
      </p:sp>
    </p:spTree>
    <p:extLst>
      <p:ext uri="{BB962C8B-B14F-4D97-AF65-F5344CB8AC3E}">
        <p14:creationId xmlns:p14="http://schemas.microsoft.com/office/powerpoint/2010/main" val="517994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C1DF2BA-497F-49F1-95F3-F6A53B2DE54F}" type="datetimeFigureOut">
              <a:rPr lang="en-US"/>
              <a:pPr>
                <a:defRPr/>
              </a:pPr>
              <a:t>3/28/2011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E627042-F588-4780-85D2-36B0DCE2A8D8}" type="slidenum">
              <a:rPr lang="en-US"/>
              <a:pPr>
                <a:defRPr/>
              </a:pPr>
              <a:t>‹#›</a:t>
            </a:fld>
            <a:endParaRPr lang="en-US"/>
          </a:p>
        </p:txBody>
      </p:sp>
    </p:spTree>
    <p:extLst>
      <p:ext uri="{BB962C8B-B14F-4D97-AF65-F5344CB8AC3E}">
        <p14:creationId xmlns:p14="http://schemas.microsoft.com/office/powerpoint/2010/main" val="982480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D60590-53C5-4BC7-AED3-3682E9FD6AA0}" type="datetimeFigureOut">
              <a:rPr lang="en-US"/>
              <a:pPr>
                <a:defRPr/>
              </a:pPr>
              <a:t>3/28/2011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65D8F0-D6C6-4B2F-9AB1-1AA71757F86D}" type="slidenum">
              <a:rPr lang="en-US"/>
              <a:pPr>
                <a:defRPr/>
              </a:pPr>
              <a:t>‹#›</a:t>
            </a:fld>
            <a:endParaRPr lang="en-US"/>
          </a:p>
        </p:txBody>
      </p:sp>
    </p:spTree>
    <p:extLst>
      <p:ext uri="{BB962C8B-B14F-4D97-AF65-F5344CB8AC3E}">
        <p14:creationId xmlns:p14="http://schemas.microsoft.com/office/powerpoint/2010/main" val="2534854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A79C9CA-4E8B-4DEC-A398-D00417DB0AA1}" type="datetimeFigureOut">
              <a:rPr lang="en-US"/>
              <a:pPr>
                <a:defRPr/>
              </a:pPr>
              <a:t>3/28/2011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BB8D87-5814-464C-B903-94804836FBAA}" type="slidenum">
              <a:rPr lang="en-US"/>
              <a:pPr>
                <a:defRPr/>
              </a:pPr>
              <a:t>‹#›</a:t>
            </a:fld>
            <a:endParaRPr lang="en-US"/>
          </a:p>
        </p:txBody>
      </p:sp>
    </p:spTree>
    <p:extLst>
      <p:ext uri="{BB962C8B-B14F-4D97-AF65-F5344CB8AC3E}">
        <p14:creationId xmlns:p14="http://schemas.microsoft.com/office/powerpoint/2010/main" val="2094346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544C91-15B0-45FC-8F82-66DE62332151}" type="datetimeFigureOut">
              <a:rPr lang="en-US"/>
              <a:pPr>
                <a:defRPr/>
              </a:pPr>
              <a:t>3/28/2011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022C620-6124-4778-8119-D94FE3948DE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altLang="zh-CN" smtClean="0"/>
              <a:t>Cause and Effect Essays</a:t>
            </a:r>
          </a:p>
        </p:txBody>
      </p:sp>
      <p:pic>
        <p:nvPicPr>
          <p:cNvPr id="5" name="Picture 4"/>
          <p:cNvPicPr>
            <a:picLocks noChangeAspect="1" noChangeArrowheads="1"/>
          </p:cNvPicPr>
          <p:nvPr/>
        </p:nvPicPr>
        <p:blipFill>
          <a:blip r:embed="rId2"/>
          <a:srcRect/>
          <a:stretch>
            <a:fillRect/>
          </a:stretch>
        </p:blipFill>
        <p:spPr bwMode="auto">
          <a:xfrm>
            <a:off x="914400" y="4816433"/>
            <a:ext cx="7239000" cy="857250"/>
          </a:xfrm>
          <a:prstGeom prst="rect">
            <a:avLst/>
          </a:prstGeom>
          <a:noFill/>
          <a:ln w="3175">
            <a:solidFill>
              <a:schemeClr val="tx1"/>
            </a:solidFill>
            <a:miter lim="800000"/>
            <a:headEnd/>
            <a:tailEnd/>
          </a:ln>
          <a:effectLst>
            <a:outerShdw blurRad="63500" dist="762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zh-CN" b="1" smtClean="0"/>
              <a:t>Sample Essay: Paragraph 3</a:t>
            </a:r>
            <a:endParaRPr lang="en-US" altLang="zh-CN" smtClean="0"/>
          </a:p>
        </p:txBody>
      </p:sp>
      <p:sp>
        <p:nvSpPr>
          <p:cNvPr id="3" name="Content Placeholder 2"/>
          <p:cNvSpPr>
            <a:spLocks noGrp="1"/>
          </p:cNvSpPr>
          <p:nvPr>
            <p:ph idx="1"/>
          </p:nvPr>
        </p:nvSpPr>
        <p:spPr>
          <a:xfrm>
            <a:off x="2286000" y="1600200"/>
            <a:ext cx="6400800" cy="4525963"/>
          </a:xfrm>
        </p:spPr>
        <p:txBody>
          <a:bodyPr rtlCol="0">
            <a:normAutofit fontScale="92500" lnSpcReduction="10000"/>
          </a:bodyPr>
          <a:lstStyle/>
          <a:p>
            <a:pPr marL="0" indent="0" eaLnBrk="1" fontAlgn="auto" hangingPunct="1">
              <a:spcAft>
                <a:spcPts val="0"/>
              </a:spcAft>
              <a:buFont typeface="Arial" pitchFamily="34" charset="0"/>
              <a:buNone/>
              <a:defRPr/>
            </a:pPr>
            <a:r>
              <a:rPr lang="en-US" sz="2800" b="1" dirty="0" smtClean="0">
                <a:solidFill>
                  <a:srgbClr val="FF0000"/>
                </a:solidFill>
                <a:latin typeface="Arial" pitchFamily="34" charset="0"/>
                <a:cs typeface="Arial" pitchFamily="34" charset="0"/>
              </a:rPr>
              <a:t>Effects</a:t>
            </a:r>
          </a:p>
          <a:p>
            <a:pPr marL="0" indent="0" eaLnBrk="1" fontAlgn="auto" hangingPunct="1">
              <a:spcAft>
                <a:spcPts val="0"/>
              </a:spcAft>
              <a:buFont typeface="Arial" pitchFamily="34" charset="0"/>
              <a:buNone/>
              <a:defRPr/>
            </a:pPr>
            <a:endParaRPr lang="en-US" sz="1600" dirty="0" smtClean="0">
              <a:latin typeface="Arial" pitchFamily="34" charset="0"/>
              <a:cs typeface="Arial" pitchFamily="34" charset="0"/>
            </a:endParaRPr>
          </a:p>
          <a:p>
            <a:pPr marL="0" indent="0" eaLnBrk="1" fontAlgn="auto" hangingPunct="1">
              <a:spcAft>
                <a:spcPts val="0"/>
              </a:spcAft>
              <a:buFont typeface="Arial" charset="0"/>
              <a:buNone/>
              <a:defRPr/>
            </a:pPr>
            <a:r>
              <a:rPr lang="en-US" sz="2400" dirty="0" smtClean="0"/>
              <a:t>However, this change in diet can have some serious effects. </a:t>
            </a:r>
          </a:p>
          <a:p>
            <a:pPr marL="0" indent="0" eaLnBrk="1" fontAlgn="auto" hangingPunct="1">
              <a:spcAft>
                <a:spcPts val="0"/>
              </a:spcAft>
              <a:buFont typeface="Arial" charset="0"/>
              <a:buNone/>
              <a:defRPr/>
            </a:pPr>
            <a:endParaRPr lang="en-US" sz="2400" dirty="0" smtClean="0"/>
          </a:p>
          <a:p>
            <a:pPr marL="0" indent="0" eaLnBrk="1" fontAlgn="auto" hangingPunct="1">
              <a:spcAft>
                <a:spcPts val="0"/>
              </a:spcAft>
              <a:buFont typeface="Arial" charset="0"/>
              <a:buNone/>
              <a:defRPr/>
            </a:pPr>
            <a:r>
              <a:rPr lang="en-US" sz="2400" dirty="0" smtClean="0"/>
              <a:t>One effect is on health. Many individuals are becoming fat. These people will be less productive and have conditions such as heart disease and diabetes. </a:t>
            </a:r>
          </a:p>
          <a:p>
            <a:pPr marL="0" indent="0" eaLnBrk="1" fontAlgn="auto" hangingPunct="1">
              <a:spcAft>
                <a:spcPts val="0"/>
              </a:spcAft>
              <a:buFont typeface="Arial" charset="0"/>
              <a:buNone/>
              <a:defRPr/>
            </a:pPr>
            <a:endParaRPr lang="en-US" sz="2400" dirty="0" smtClean="0"/>
          </a:p>
          <a:p>
            <a:pPr marL="0" indent="0" eaLnBrk="1" fontAlgn="auto" hangingPunct="1">
              <a:spcAft>
                <a:spcPts val="0"/>
              </a:spcAft>
              <a:buFont typeface="Arial" charset="0"/>
              <a:buNone/>
              <a:defRPr/>
            </a:pPr>
            <a:r>
              <a:rPr lang="en-US" sz="2400" dirty="0" smtClean="0"/>
              <a:t>Another result of fast food is the loss of the family tradition of eating together. Children and adults rarely eat together now, and thus get less opportunity to talk.</a:t>
            </a:r>
            <a:endParaRPr lang="en-US" sz="1600" dirty="0" smtClean="0">
              <a:latin typeface="Arial" pitchFamily="34" charset="0"/>
              <a:cs typeface="Arial" pitchFamily="34" charset="0"/>
            </a:endParaRPr>
          </a:p>
          <a:p>
            <a:pPr eaLnBrk="1" fontAlgn="auto" hangingPunct="1">
              <a:spcAft>
                <a:spcPts val="0"/>
              </a:spcAft>
              <a:buFont typeface="Arial" pitchFamily="34" charset="0"/>
              <a:buChar char="•"/>
              <a:defRPr/>
            </a:pPr>
            <a:endParaRPr lang="en-US" dirty="0"/>
          </a:p>
        </p:txBody>
      </p:sp>
      <p:sp>
        <p:nvSpPr>
          <p:cNvPr id="6" name="Line Callout 1 5"/>
          <p:cNvSpPr/>
          <p:nvPr/>
        </p:nvSpPr>
        <p:spPr>
          <a:xfrm>
            <a:off x="76200" y="2362200"/>
            <a:ext cx="1676400" cy="533400"/>
          </a:xfrm>
          <a:prstGeom prst="borderCallout1">
            <a:avLst>
              <a:gd name="adj1" fmla="val 51477"/>
              <a:gd name="adj2" fmla="val 99885"/>
              <a:gd name="adj3" fmla="val 49090"/>
              <a:gd name="adj4" fmla="val 132445"/>
            </a:avLst>
          </a:prstGeom>
          <a:solidFill>
            <a:schemeClr val="bg1"/>
          </a:solidFill>
          <a:ln>
            <a:solidFill>
              <a:srgbClr val="FF0000"/>
            </a:solidFill>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Topic Sentence</a:t>
            </a:r>
          </a:p>
        </p:txBody>
      </p:sp>
      <p:grpSp>
        <p:nvGrpSpPr>
          <p:cNvPr id="2" name="Group 6"/>
          <p:cNvGrpSpPr>
            <a:grpSpLocks/>
          </p:cNvGrpSpPr>
          <p:nvPr/>
        </p:nvGrpSpPr>
        <p:grpSpPr bwMode="auto">
          <a:xfrm>
            <a:off x="76200" y="3352800"/>
            <a:ext cx="2286000" cy="990600"/>
            <a:chOff x="371168" y="2514600"/>
            <a:chExt cx="1991032" cy="1828800"/>
          </a:xfrm>
        </p:grpSpPr>
        <p:sp>
          <p:nvSpPr>
            <p:cNvPr id="8" name="Line Callout 1 7"/>
            <p:cNvSpPr/>
            <p:nvPr/>
          </p:nvSpPr>
          <p:spPr>
            <a:xfrm>
              <a:off x="371168" y="3048000"/>
              <a:ext cx="1381432" cy="762000"/>
            </a:xfrm>
            <a:prstGeom prst="borderCallout1">
              <a:avLst>
                <a:gd name="adj1" fmla="val 51477"/>
                <a:gd name="adj2" fmla="val 99885"/>
                <a:gd name="adj3" fmla="val 48439"/>
                <a:gd name="adj4" fmla="val 126564"/>
              </a:avLst>
            </a:prstGeom>
            <a:solidFill>
              <a:schemeClr val="bg1"/>
            </a:solidFill>
            <a:ln>
              <a:solidFill>
                <a:srgbClr val="FF0000"/>
              </a:solidFill>
              <a:tailEnd type="non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Effect 1</a:t>
              </a:r>
            </a:p>
          </p:txBody>
        </p:sp>
        <p:sp>
          <p:nvSpPr>
            <p:cNvPr id="9" name="Left Brace 8"/>
            <p:cNvSpPr/>
            <p:nvPr/>
          </p:nvSpPr>
          <p:spPr>
            <a:xfrm>
              <a:off x="2134061" y="2514600"/>
              <a:ext cx="228139" cy="1828800"/>
            </a:xfrm>
            <a:prstGeom prst="leftBrace">
              <a:avLst/>
            </a:prstGeom>
            <a:ln w="254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4" name="Group 9"/>
          <p:cNvGrpSpPr>
            <a:grpSpLocks/>
          </p:cNvGrpSpPr>
          <p:nvPr/>
        </p:nvGrpSpPr>
        <p:grpSpPr bwMode="auto">
          <a:xfrm>
            <a:off x="76200" y="4648200"/>
            <a:ext cx="2286000" cy="1295400"/>
            <a:chOff x="76200" y="2514600"/>
            <a:chExt cx="2286000" cy="1828800"/>
          </a:xfrm>
        </p:grpSpPr>
        <p:sp>
          <p:nvSpPr>
            <p:cNvPr id="11" name="Line Callout 1 10"/>
            <p:cNvSpPr/>
            <p:nvPr/>
          </p:nvSpPr>
          <p:spPr>
            <a:xfrm>
              <a:off x="76200" y="3048000"/>
              <a:ext cx="1676400" cy="762000"/>
            </a:xfrm>
            <a:prstGeom prst="borderCallout1">
              <a:avLst>
                <a:gd name="adj1" fmla="val 51477"/>
                <a:gd name="adj2" fmla="val 99885"/>
                <a:gd name="adj3" fmla="val 51316"/>
                <a:gd name="adj4" fmla="val 123236"/>
              </a:avLst>
            </a:prstGeom>
            <a:solidFill>
              <a:schemeClr val="bg1"/>
            </a:solidFill>
            <a:ln>
              <a:solidFill>
                <a:srgbClr val="FF0000"/>
              </a:solidFill>
              <a:tailEnd type="non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Effect 2</a:t>
              </a:r>
            </a:p>
          </p:txBody>
        </p:sp>
        <p:sp>
          <p:nvSpPr>
            <p:cNvPr id="12" name="Left Brace 11"/>
            <p:cNvSpPr/>
            <p:nvPr/>
          </p:nvSpPr>
          <p:spPr>
            <a:xfrm>
              <a:off x="2133600" y="2514600"/>
              <a:ext cx="228600" cy="1828800"/>
            </a:xfrm>
            <a:prstGeom prst="leftBrace">
              <a:avLst/>
            </a:prstGeom>
            <a:ln w="254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
        <p:nvSpPr>
          <p:cNvPr id="13" name="Oval Callout 12"/>
          <p:cNvSpPr/>
          <p:nvPr/>
        </p:nvSpPr>
        <p:spPr>
          <a:xfrm>
            <a:off x="3810000" y="2743200"/>
            <a:ext cx="1905000" cy="533400"/>
          </a:xfrm>
          <a:prstGeom prst="wedgeEllipseCallout">
            <a:avLst/>
          </a:prstGeom>
          <a:solidFill>
            <a:schemeClr val="bg1"/>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FF0000"/>
                </a:solidFill>
              </a:rPr>
              <a:t>Topic Sentence</a:t>
            </a:r>
          </a:p>
        </p:txBody>
      </p:sp>
      <p:sp>
        <p:nvSpPr>
          <p:cNvPr id="14" name="Oval Callout 13"/>
          <p:cNvSpPr/>
          <p:nvPr/>
        </p:nvSpPr>
        <p:spPr>
          <a:xfrm>
            <a:off x="3810000" y="4267200"/>
            <a:ext cx="1905000" cy="533400"/>
          </a:xfrm>
          <a:prstGeom prst="wedgeEllipseCallout">
            <a:avLst/>
          </a:prstGeom>
          <a:solidFill>
            <a:schemeClr val="bg1"/>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FF0000"/>
                </a:solidFill>
              </a:rPr>
              <a:t>Topic Sentence</a:t>
            </a:r>
          </a:p>
        </p:txBody>
      </p:sp>
      <p:sp>
        <p:nvSpPr>
          <p:cNvPr id="5" name="Oval Callout 12"/>
          <p:cNvSpPr>
            <a:spLocks noChangeArrowheads="1"/>
          </p:cNvSpPr>
          <p:nvPr/>
        </p:nvSpPr>
        <p:spPr bwMode="auto">
          <a:xfrm>
            <a:off x="6781800" y="4419600"/>
            <a:ext cx="2209800" cy="533400"/>
          </a:xfrm>
          <a:prstGeom prst="wedgeEllipseCallout">
            <a:avLst>
              <a:gd name="adj1" fmla="val -18824"/>
              <a:gd name="adj2" fmla="val -194046"/>
            </a:avLst>
          </a:prstGeom>
          <a:solidFill>
            <a:schemeClr val="bg1"/>
          </a:solidFill>
          <a:ln w="25400" algn="ctr">
            <a:solidFill>
              <a:srgbClr val="FF0000"/>
            </a:solidFill>
            <a:miter lim="800000"/>
            <a:headEnd/>
            <a:tailEnd/>
          </a:ln>
          <a:effectLst>
            <a:outerShdw dist="38100" dir="2700000" algn="tl" rotWithShape="0">
              <a:srgbClr val="000000">
                <a:alpha val="39999"/>
              </a:srgbClr>
            </a:outerShdw>
          </a:effectLst>
        </p:spPr>
        <p:txBody>
          <a:bodyPr anchor="ctr"/>
          <a:lstStyle/>
          <a:p>
            <a:pPr algn="ctr"/>
            <a:r>
              <a:rPr lang="en-US" altLang="zh-CN" b="1">
                <a:solidFill>
                  <a:srgbClr val="FF0000"/>
                </a:solidFill>
                <a:latin typeface="Calibri" pitchFamily="34" charset="0"/>
              </a:rPr>
              <a:t>Supporting Info</a:t>
            </a:r>
          </a:p>
        </p:txBody>
      </p:sp>
      <p:sp>
        <p:nvSpPr>
          <p:cNvPr id="7" name="Oval Callout 12"/>
          <p:cNvSpPr>
            <a:spLocks noChangeArrowheads="1"/>
          </p:cNvSpPr>
          <p:nvPr/>
        </p:nvSpPr>
        <p:spPr bwMode="auto">
          <a:xfrm>
            <a:off x="6858000" y="6096000"/>
            <a:ext cx="2209800" cy="533400"/>
          </a:xfrm>
          <a:prstGeom prst="wedgeEllipseCallout">
            <a:avLst>
              <a:gd name="adj1" fmla="val -16954"/>
              <a:gd name="adj2" fmla="val -137796"/>
            </a:avLst>
          </a:prstGeom>
          <a:solidFill>
            <a:schemeClr val="bg1"/>
          </a:solidFill>
          <a:ln w="25400" algn="ctr">
            <a:solidFill>
              <a:srgbClr val="FF0000"/>
            </a:solidFill>
            <a:miter lim="800000"/>
            <a:headEnd/>
            <a:tailEnd/>
          </a:ln>
          <a:effectLst>
            <a:outerShdw dist="38100" dir="2700000" algn="tl" rotWithShape="0">
              <a:srgbClr val="000000">
                <a:alpha val="39999"/>
              </a:srgbClr>
            </a:outerShdw>
          </a:effectLst>
        </p:spPr>
        <p:txBody>
          <a:bodyPr anchor="ctr"/>
          <a:lstStyle/>
          <a:p>
            <a:pPr algn="ctr"/>
            <a:r>
              <a:rPr lang="en-US" altLang="zh-CN" b="1">
                <a:solidFill>
                  <a:srgbClr val="FF0000"/>
                </a:solidFill>
                <a:latin typeface="Calibri" pitchFamily="34" charset="0"/>
              </a:rPr>
              <a:t>Supporting Info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1"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1"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b="1" smtClean="0"/>
              <a:t>Sample Essay: Paragraph 4</a:t>
            </a:r>
            <a:endParaRPr lang="en-US" smtClean="0"/>
          </a:p>
        </p:txBody>
      </p:sp>
      <p:sp>
        <p:nvSpPr>
          <p:cNvPr id="3" name="Content Placeholder 2"/>
          <p:cNvSpPr>
            <a:spLocks noGrp="1"/>
          </p:cNvSpPr>
          <p:nvPr>
            <p:ph idx="1"/>
          </p:nvPr>
        </p:nvSpPr>
        <p:spPr>
          <a:xfrm>
            <a:off x="2286000" y="1600200"/>
            <a:ext cx="6400800" cy="4525963"/>
          </a:xfrm>
        </p:spPr>
        <p:txBody>
          <a:bodyPr/>
          <a:lstStyle/>
          <a:p>
            <a:pPr marL="0" indent="0" eaLnBrk="1" hangingPunct="1">
              <a:buFont typeface="Arial" charset="0"/>
              <a:buNone/>
            </a:pPr>
            <a:r>
              <a:rPr lang="en-US" sz="2400" b="1" smtClean="0">
                <a:solidFill>
                  <a:srgbClr val="FF0000"/>
                </a:solidFill>
                <a:latin typeface="Arial" charset="0"/>
                <a:cs typeface="Arial" charset="0"/>
              </a:rPr>
              <a:t>Conclusion</a:t>
            </a:r>
          </a:p>
          <a:p>
            <a:pPr marL="0" indent="0">
              <a:buFont typeface="Arial" charset="0"/>
              <a:buNone/>
            </a:pPr>
            <a:r>
              <a:rPr lang="en-US" sz="2800" smtClean="0"/>
              <a:t>In conclusion, fast food, although it is convenient, can have serious health and social effects. </a:t>
            </a:r>
          </a:p>
          <a:p>
            <a:pPr marL="0" indent="0">
              <a:buFont typeface="Arial" charset="0"/>
              <a:buNone/>
            </a:pPr>
            <a:endParaRPr lang="en-US" sz="2800" smtClean="0"/>
          </a:p>
          <a:p>
            <a:pPr marL="0" indent="0">
              <a:buFont typeface="Arial" charset="0"/>
              <a:buNone/>
            </a:pPr>
            <a:r>
              <a:rPr lang="en-US" sz="2800" smtClean="0"/>
              <a:t>People should learn to choose fast food carefully and remember the pleasure of eating good food in good company.</a:t>
            </a:r>
          </a:p>
        </p:txBody>
      </p:sp>
      <p:sp>
        <p:nvSpPr>
          <p:cNvPr id="4" name="Line Callout 1 3"/>
          <p:cNvSpPr/>
          <p:nvPr/>
        </p:nvSpPr>
        <p:spPr>
          <a:xfrm>
            <a:off x="152400" y="2209800"/>
            <a:ext cx="1752600" cy="762000"/>
          </a:xfrm>
          <a:prstGeom prst="borderCallout1">
            <a:avLst>
              <a:gd name="adj1" fmla="val 51477"/>
              <a:gd name="adj2" fmla="val 99885"/>
              <a:gd name="adj3" fmla="val 51316"/>
              <a:gd name="adj4" fmla="val 123236"/>
            </a:avLst>
          </a:prstGeom>
          <a:solidFill>
            <a:schemeClr val="bg1"/>
          </a:solidFill>
          <a:ln>
            <a:solidFill>
              <a:srgbClr val="FF0000"/>
            </a:solidFill>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Restate Effects …</a:t>
            </a:r>
          </a:p>
        </p:txBody>
      </p:sp>
      <p:sp>
        <p:nvSpPr>
          <p:cNvPr id="5" name="Line Callout 1 4"/>
          <p:cNvSpPr/>
          <p:nvPr/>
        </p:nvSpPr>
        <p:spPr>
          <a:xfrm>
            <a:off x="152400" y="3962400"/>
            <a:ext cx="1752600" cy="762000"/>
          </a:xfrm>
          <a:prstGeom prst="borderCallout1">
            <a:avLst>
              <a:gd name="adj1" fmla="val 51477"/>
              <a:gd name="adj2" fmla="val 99885"/>
              <a:gd name="adj3" fmla="val 51885"/>
              <a:gd name="adj4" fmla="val 123236"/>
            </a:avLst>
          </a:prstGeom>
          <a:solidFill>
            <a:schemeClr val="bg1"/>
          </a:solidFill>
          <a:ln>
            <a:solidFill>
              <a:srgbClr val="FF0000"/>
            </a:solidFill>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Look to future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2000" fill="hold"/>
                                        <p:tgtEl>
                                          <p:spTgt spid="5"/>
                                        </p:tgtEl>
                                        <p:attrNameLst>
                                          <p:attrName>ppt_x</p:attrName>
                                        </p:attrNameLst>
                                      </p:cBhvr>
                                      <p:tavLst>
                                        <p:tav tm="0">
                                          <p:val>
                                            <p:strVal val="0-#ppt_w/2"/>
                                          </p:val>
                                        </p:tav>
                                        <p:tav tm="100000">
                                          <p:val>
                                            <p:strVal val="#ppt_x"/>
                                          </p:val>
                                        </p:tav>
                                      </p:tavLst>
                                    </p:anim>
                                    <p:anim calcmode="lin" valueType="num">
                                      <p:cBhvr additive="base">
                                        <p:cTn id="19"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229600" cy="4525963"/>
          </a:xfrm>
        </p:spPr>
        <p:txBody>
          <a:bodyPr/>
          <a:lstStyle/>
          <a:p>
            <a:r>
              <a:rPr lang="en-US" dirty="0" smtClean="0"/>
              <a:t>To </a:t>
            </a:r>
            <a:r>
              <a:rPr lang="en-US" dirty="0"/>
              <a:t>explain reasons and results, we </a:t>
            </a:r>
            <a:r>
              <a:rPr lang="en-US" dirty="0" smtClean="0"/>
              <a:t>can use</a:t>
            </a:r>
            <a:r>
              <a:rPr lang="en-US" dirty="0"/>
              <a:t>:</a:t>
            </a:r>
          </a:p>
          <a:p>
            <a:r>
              <a:rPr lang="en-US" sz="2800" i="1" dirty="0"/>
              <a:t>As a result,</a:t>
            </a:r>
            <a:endParaRPr lang="en-US" sz="2800" dirty="0"/>
          </a:p>
          <a:p>
            <a:r>
              <a:rPr lang="en-US" sz="2800" i="1" dirty="0"/>
              <a:t>As a consequence,</a:t>
            </a:r>
            <a:endParaRPr lang="en-US" sz="2800" dirty="0"/>
          </a:p>
          <a:p>
            <a:r>
              <a:rPr lang="en-US" sz="2800" i="1" dirty="0"/>
              <a:t>Consequently,</a:t>
            </a:r>
            <a:endParaRPr lang="en-US" sz="2800" dirty="0"/>
          </a:p>
          <a:p>
            <a:r>
              <a:rPr lang="en-US" sz="2800" i="1" dirty="0" smtClean="0"/>
              <a:t>One </a:t>
            </a:r>
            <a:r>
              <a:rPr lang="en-US" sz="2800" i="1" dirty="0"/>
              <a:t>reason why ...</a:t>
            </a:r>
            <a:endParaRPr lang="en-US" sz="2800" dirty="0"/>
          </a:p>
          <a:p>
            <a:r>
              <a:rPr lang="en-US" sz="2800" i="1" dirty="0"/>
              <a:t>One of the most important reasons why ...</a:t>
            </a:r>
            <a:endParaRPr lang="en-US" sz="2800" dirty="0"/>
          </a:p>
          <a:p>
            <a:r>
              <a:rPr lang="en-US" sz="2800" i="1" dirty="0"/>
              <a:t>The main reasons why ...</a:t>
            </a:r>
            <a:endParaRPr lang="en-US" sz="2800" dirty="0"/>
          </a:p>
          <a:p>
            <a:r>
              <a:rPr lang="en-US" sz="2800" i="1" dirty="0"/>
              <a:t>There are other reasons, too, </a:t>
            </a:r>
            <a:endParaRPr lang="en-US" sz="2800" dirty="0"/>
          </a:p>
          <a:p>
            <a:endParaRPr lang="en-US" dirty="0"/>
          </a:p>
        </p:txBody>
      </p:sp>
      <p:sp>
        <p:nvSpPr>
          <p:cNvPr id="2" name="Title 1"/>
          <p:cNvSpPr>
            <a:spLocks noGrp="1"/>
          </p:cNvSpPr>
          <p:nvPr>
            <p:ph type="title"/>
          </p:nvPr>
        </p:nvSpPr>
        <p:spPr/>
        <p:txBody>
          <a:bodyPr/>
          <a:lstStyle/>
          <a:p>
            <a:r>
              <a:rPr lang="en-US" dirty="0" smtClean="0"/>
              <a:t>Some </a:t>
            </a:r>
            <a:r>
              <a:rPr lang="en-US" dirty="0"/>
              <a:t>Language …</a:t>
            </a:r>
            <a:br>
              <a:rPr lang="en-US" dirty="0"/>
            </a:br>
            <a:r>
              <a:rPr lang="en-US" sz="1400" i="1" dirty="0"/>
              <a:t>from http://</a:t>
            </a:r>
            <a:r>
              <a:rPr lang="en-US" sz="1400" i="1" dirty="0" smtClean="0"/>
              <a:t>www.buowl.boun.edu.tr/students/types%20of%20essays/Cause%20and%20effect%20Essay.htm</a:t>
            </a:r>
            <a:endParaRPr lang="en-US" sz="1400" i="1" dirty="0"/>
          </a:p>
        </p:txBody>
      </p:sp>
      <p:sp>
        <p:nvSpPr>
          <p:cNvPr id="5" name="TextBox 4"/>
          <p:cNvSpPr txBox="1"/>
          <p:nvPr/>
        </p:nvSpPr>
        <p:spPr>
          <a:xfrm>
            <a:off x="4876800" y="2362200"/>
            <a:ext cx="2133600" cy="1815882"/>
          </a:xfrm>
          <a:prstGeom prst="rect">
            <a:avLst/>
          </a:prstGeom>
          <a:noFill/>
        </p:spPr>
        <p:txBody>
          <a:bodyPr wrap="square" rtlCol="0">
            <a:spAutoFit/>
          </a:bodyPr>
          <a:lstStyle/>
          <a:p>
            <a:pPr marL="285750" indent="-285750">
              <a:buFont typeface="Arial" pitchFamily="34" charset="0"/>
              <a:buChar char="•"/>
            </a:pPr>
            <a:r>
              <a:rPr lang="en-US" sz="2800" i="1" dirty="0">
                <a:latin typeface="+mn-lt"/>
              </a:rPr>
              <a:t>So,</a:t>
            </a:r>
            <a:endParaRPr lang="en-US" sz="2800" dirty="0">
              <a:latin typeface="+mn-lt"/>
            </a:endParaRPr>
          </a:p>
          <a:p>
            <a:pPr marL="285750" indent="-285750">
              <a:buFont typeface="Arial" pitchFamily="34" charset="0"/>
              <a:buChar char="•"/>
            </a:pPr>
            <a:r>
              <a:rPr lang="en-US" sz="2800" i="1" dirty="0">
                <a:latin typeface="+mn-lt"/>
              </a:rPr>
              <a:t>Since</a:t>
            </a:r>
            <a:endParaRPr lang="en-US" sz="2800" dirty="0">
              <a:latin typeface="+mn-lt"/>
            </a:endParaRPr>
          </a:p>
          <a:p>
            <a:pPr marL="285750" indent="-285750">
              <a:buFont typeface="Arial" pitchFamily="34" charset="0"/>
              <a:buChar char="•"/>
            </a:pPr>
            <a:r>
              <a:rPr lang="en-US" sz="2800" i="1" dirty="0">
                <a:latin typeface="+mn-lt"/>
              </a:rPr>
              <a:t>As, </a:t>
            </a:r>
            <a:endParaRPr lang="en-US" sz="2800" dirty="0">
              <a:latin typeface="+mn-lt"/>
            </a:endParaRPr>
          </a:p>
          <a:p>
            <a:pPr marL="285750" indent="-285750">
              <a:buFont typeface="Arial" pitchFamily="34" charset="0"/>
              <a:buChar char="•"/>
            </a:pPr>
            <a:r>
              <a:rPr lang="en-US" sz="2800" i="1" dirty="0">
                <a:latin typeface="+mn-lt"/>
              </a:rPr>
              <a:t>Because</a:t>
            </a:r>
            <a:endParaRPr lang="en-US" sz="2800" dirty="0">
              <a:latin typeface="+mn-lt"/>
            </a:endParaRPr>
          </a:p>
        </p:txBody>
      </p:sp>
    </p:spTree>
    <p:extLst>
      <p:ext uri="{BB962C8B-B14F-4D97-AF65-F5344CB8AC3E}">
        <p14:creationId xmlns:p14="http://schemas.microsoft.com/office/powerpoint/2010/main" val="1165521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en-US" altLang="zh-CN" b="1" dirty="0" smtClean="0"/>
              <a:t>Topics</a:t>
            </a:r>
            <a:endParaRPr lang="zh-CN" altLang="en-US" dirty="0" smtClean="0"/>
          </a:p>
        </p:txBody>
      </p:sp>
      <p:sp>
        <p:nvSpPr>
          <p:cNvPr id="26627" name="Rectangle 3"/>
          <p:cNvSpPr>
            <a:spLocks noGrp="1"/>
          </p:cNvSpPr>
          <p:nvPr>
            <p:ph type="body" idx="1"/>
          </p:nvPr>
        </p:nvSpPr>
        <p:spPr/>
        <p:txBody>
          <a:bodyPr/>
          <a:lstStyle/>
          <a:p>
            <a:pPr marL="533400" indent="-533400">
              <a:lnSpc>
                <a:spcPct val="90000"/>
              </a:lnSpc>
              <a:buFont typeface="Arial" charset="0"/>
              <a:buAutoNum type="arabicPeriod"/>
            </a:pPr>
            <a:r>
              <a:rPr lang="en-US" altLang="zh-CN" sz="2800" dirty="0" smtClean="0"/>
              <a:t>Air pollution in China</a:t>
            </a:r>
          </a:p>
          <a:p>
            <a:pPr marL="533400" indent="-533400">
              <a:lnSpc>
                <a:spcPct val="90000"/>
              </a:lnSpc>
              <a:buFont typeface="Arial" charset="0"/>
              <a:buAutoNum type="arabicPeriod"/>
            </a:pPr>
            <a:r>
              <a:rPr lang="en-US" altLang="zh-CN" sz="2800" dirty="0" smtClean="0"/>
              <a:t>The global economic crisis</a:t>
            </a:r>
          </a:p>
          <a:p>
            <a:pPr marL="533400" indent="-533400">
              <a:lnSpc>
                <a:spcPct val="90000"/>
              </a:lnSpc>
              <a:buFont typeface="Arial" charset="0"/>
              <a:buAutoNum type="arabicPeriod"/>
            </a:pPr>
            <a:r>
              <a:rPr lang="en-US" altLang="zh-CN" sz="2800" dirty="0" smtClean="0"/>
              <a:t>Over population</a:t>
            </a:r>
          </a:p>
          <a:p>
            <a:pPr marL="533400" indent="-533400">
              <a:lnSpc>
                <a:spcPct val="90000"/>
              </a:lnSpc>
              <a:buFont typeface="Arial" charset="0"/>
              <a:buAutoNum type="arabicPeriod"/>
            </a:pPr>
            <a:r>
              <a:rPr lang="en-US" altLang="zh-CN" sz="2800" dirty="0" smtClean="0"/>
              <a:t>Noise pollution</a:t>
            </a:r>
          </a:p>
          <a:p>
            <a:pPr marL="533400" indent="-533400">
              <a:lnSpc>
                <a:spcPct val="90000"/>
              </a:lnSpc>
              <a:buFont typeface="Arial" charset="0"/>
              <a:buAutoNum type="arabicPeriod"/>
            </a:pPr>
            <a:r>
              <a:rPr lang="en-US" altLang="zh-CN" sz="2800" dirty="0" smtClean="0"/>
              <a:t>Computer revolution</a:t>
            </a:r>
          </a:p>
          <a:p>
            <a:pPr marL="533400" indent="-533400">
              <a:lnSpc>
                <a:spcPct val="90000"/>
              </a:lnSpc>
              <a:buFont typeface="Arial" charset="0"/>
              <a:buAutoNum type="arabicPeriod"/>
            </a:pPr>
            <a:r>
              <a:rPr lang="en-US" altLang="zh-CN" sz="2800" dirty="0" smtClean="0"/>
              <a:t>Overuse of the internet</a:t>
            </a:r>
          </a:p>
          <a:p>
            <a:pPr marL="533400" indent="-533400">
              <a:lnSpc>
                <a:spcPct val="90000"/>
              </a:lnSpc>
              <a:buFont typeface="Arial" charset="0"/>
              <a:buAutoNum type="arabicPeriod"/>
            </a:pPr>
            <a:r>
              <a:rPr lang="en-US" altLang="zh-CN" sz="2800" dirty="0" smtClean="0"/>
              <a:t>Growth of cities in China</a:t>
            </a:r>
          </a:p>
          <a:p>
            <a:pPr marL="533400" indent="-533400">
              <a:lnSpc>
                <a:spcPct val="90000"/>
              </a:lnSpc>
              <a:buFont typeface="Arial" charset="0"/>
              <a:buAutoNum type="arabicPeriod"/>
            </a:pPr>
            <a:r>
              <a:rPr lang="en-US" altLang="zh-CN" sz="2800" dirty="0" smtClean="0"/>
              <a:t>Unaffordable housing in China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 and Don’ts</a:t>
            </a:r>
            <a:endParaRPr lang="en-US" dirty="0"/>
          </a:p>
        </p:txBody>
      </p:sp>
      <p:sp>
        <p:nvSpPr>
          <p:cNvPr id="3" name="Content Placeholder 2"/>
          <p:cNvSpPr>
            <a:spLocks noGrp="1"/>
          </p:cNvSpPr>
          <p:nvPr>
            <p:ph idx="1"/>
          </p:nvPr>
        </p:nvSpPr>
        <p:spPr/>
        <p:txBody>
          <a:bodyPr/>
          <a:lstStyle/>
          <a:p>
            <a:pPr marL="0" indent="0">
              <a:buNone/>
            </a:pPr>
            <a:r>
              <a:rPr lang="en-US" dirty="0" smtClean="0"/>
              <a:t>Do:</a:t>
            </a:r>
          </a:p>
          <a:p>
            <a:r>
              <a:rPr lang="en-US" dirty="0" smtClean="0"/>
              <a:t>Use the </a:t>
            </a:r>
            <a:r>
              <a:rPr lang="en-US" dirty="0"/>
              <a:t>new template </a:t>
            </a:r>
            <a:r>
              <a:rPr lang="en-US" i="1" dirty="0" smtClean="0"/>
              <a:t>Essay Template.doc </a:t>
            </a:r>
            <a:r>
              <a:rPr lang="en-US" dirty="0" smtClean="0"/>
              <a:t>on the essay-writing page of the </a:t>
            </a:r>
            <a:r>
              <a:rPr lang="en-US" dirty="0"/>
              <a:t>TUSTCLASS2010 </a:t>
            </a:r>
            <a:r>
              <a:rPr lang="en-US" dirty="0" smtClean="0"/>
              <a:t>Essay Writing </a:t>
            </a:r>
            <a:r>
              <a:rPr lang="en-US" dirty="0"/>
              <a:t>page</a:t>
            </a:r>
          </a:p>
          <a:p>
            <a:r>
              <a:rPr lang="en-US" dirty="0" smtClean="0"/>
              <a:t>Write in third person: use </a:t>
            </a:r>
            <a:r>
              <a:rPr lang="en-US" i="1" dirty="0" smtClean="0"/>
              <a:t>it, they, their, them </a:t>
            </a:r>
          </a:p>
          <a:p>
            <a:r>
              <a:rPr lang="en-US" dirty="0" smtClean="0"/>
              <a:t>Look at the sample essays</a:t>
            </a:r>
          </a:p>
          <a:p>
            <a:r>
              <a:rPr lang="en-US" sz="3200" dirty="0" smtClean="0"/>
              <a:t>Look at the </a:t>
            </a:r>
            <a:r>
              <a:rPr lang="en-US" sz="3200" i="1" dirty="0" smtClean="0"/>
              <a:t>IELTS Writing Problems-Key.pdf </a:t>
            </a:r>
            <a:r>
              <a:rPr lang="en-US" sz="3200" dirty="0" smtClean="0"/>
              <a:t>on the TUSTCLASS2010 Better Writing page</a:t>
            </a:r>
            <a:endParaRPr lang="en-US" sz="2400" dirty="0" smtClean="0"/>
          </a:p>
          <a:p>
            <a:endParaRPr lang="en-US" dirty="0"/>
          </a:p>
        </p:txBody>
      </p:sp>
    </p:spTree>
    <p:extLst>
      <p:ext uri="{BB962C8B-B14F-4D97-AF65-F5344CB8AC3E}">
        <p14:creationId xmlns:p14="http://schemas.microsoft.com/office/powerpoint/2010/main" val="253059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 and Don’ts</a:t>
            </a:r>
          </a:p>
        </p:txBody>
      </p:sp>
      <p:sp>
        <p:nvSpPr>
          <p:cNvPr id="3" name="Content Placeholder 2"/>
          <p:cNvSpPr>
            <a:spLocks noGrp="1"/>
          </p:cNvSpPr>
          <p:nvPr>
            <p:ph idx="1"/>
          </p:nvPr>
        </p:nvSpPr>
        <p:spPr/>
        <p:txBody>
          <a:bodyPr/>
          <a:lstStyle/>
          <a:p>
            <a:pPr marL="0" indent="0">
              <a:buNone/>
            </a:pPr>
            <a:r>
              <a:rPr lang="en-US" dirty="0" smtClean="0"/>
              <a:t>Don’t:</a:t>
            </a:r>
          </a:p>
          <a:p>
            <a:r>
              <a:rPr lang="en-US" dirty="0" smtClean="0"/>
              <a:t>Use first person: </a:t>
            </a:r>
            <a:r>
              <a:rPr lang="en-US" i="1" dirty="0" smtClean="0"/>
              <a:t>I, we</a:t>
            </a:r>
          </a:p>
          <a:p>
            <a:r>
              <a:rPr lang="en-US" dirty="0" smtClean="0"/>
              <a:t>Use second person: </a:t>
            </a:r>
            <a:r>
              <a:rPr lang="en-US" i="1" dirty="0" smtClean="0"/>
              <a:t>you</a:t>
            </a:r>
          </a:p>
          <a:p>
            <a:r>
              <a:rPr lang="en-US" dirty="0" smtClean="0"/>
              <a:t>Use </a:t>
            </a:r>
            <a:r>
              <a:rPr lang="en-US" dirty="0"/>
              <a:t>“nowadays</a:t>
            </a:r>
            <a:r>
              <a:rPr lang="en-US" dirty="0" smtClean="0"/>
              <a:t>” or “</a:t>
            </a:r>
            <a:r>
              <a:rPr lang="en-US" dirty="0"/>
              <a:t>In a word” and then </a:t>
            </a:r>
            <a:r>
              <a:rPr lang="en-US" dirty="0" smtClean="0"/>
              <a:t>write more </a:t>
            </a:r>
            <a:r>
              <a:rPr lang="en-US" dirty="0"/>
              <a:t>than 1-3 words</a:t>
            </a:r>
          </a:p>
        </p:txBody>
      </p:sp>
    </p:spTree>
    <p:extLst>
      <p:ext uri="{BB962C8B-B14F-4D97-AF65-F5344CB8AC3E}">
        <p14:creationId xmlns:p14="http://schemas.microsoft.com/office/powerpoint/2010/main" val="1742156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and more Do’s</a:t>
            </a:r>
            <a:endParaRPr lang="en-US" dirty="0"/>
          </a:p>
        </p:txBody>
      </p:sp>
      <p:sp>
        <p:nvSpPr>
          <p:cNvPr id="3" name="Content Placeholder 2"/>
          <p:cNvSpPr>
            <a:spLocks noGrp="1"/>
          </p:cNvSpPr>
          <p:nvPr>
            <p:ph idx="1"/>
          </p:nvPr>
        </p:nvSpPr>
        <p:spPr/>
        <p:txBody>
          <a:bodyPr/>
          <a:lstStyle/>
          <a:p>
            <a:r>
              <a:rPr lang="en-US" dirty="0" smtClean="0"/>
              <a:t>Do check very carefully for Deadly Sins</a:t>
            </a:r>
          </a:p>
          <a:p>
            <a:r>
              <a:rPr lang="en-US" dirty="0" smtClean="0"/>
              <a:t>Do check grammar – I will be marking it more carefully this time</a:t>
            </a:r>
          </a:p>
          <a:p>
            <a:endParaRPr lang="en-US" dirty="0"/>
          </a:p>
        </p:txBody>
      </p:sp>
    </p:spTree>
    <p:extLst>
      <p:ext uri="{BB962C8B-B14F-4D97-AF65-F5344CB8AC3E}">
        <p14:creationId xmlns:p14="http://schemas.microsoft.com/office/powerpoint/2010/main" val="933835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r>
              <a:rPr lang="en-US" altLang="zh-CN" b="1" dirty="0" smtClean="0"/>
              <a:t>Due Dates</a:t>
            </a:r>
            <a:endParaRPr lang="zh-CN" altLang="en-US" dirty="0" smtClean="0"/>
          </a:p>
        </p:txBody>
      </p:sp>
      <p:sp>
        <p:nvSpPr>
          <p:cNvPr id="27651" name="Rectangle 3"/>
          <p:cNvSpPr>
            <a:spLocks noGrp="1"/>
          </p:cNvSpPr>
          <p:nvPr>
            <p:ph type="body" idx="1"/>
          </p:nvPr>
        </p:nvSpPr>
        <p:spPr/>
        <p:txBody>
          <a:bodyPr/>
          <a:lstStyle/>
          <a:p>
            <a:pPr>
              <a:lnSpc>
                <a:spcPct val="90000"/>
              </a:lnSpc>
            </a:pPr>
            <a:r>
              <a:rPr lang="en-US" altLang="zh-CN" dirty="0" smtClean="0"/>
              <a:t>Classes 42 and 43: Wednesday, April 6 </a:t>
            </a:r>
          </a:p>
          <a:p>
            <a:pPr>
              <a:lnSpc>
                <a:spcPct val="90000"/>
              </a:lnSpc>
            </a:pPr>
            <a:r>
              <a:rPr lang="en-US" altLang="zh-CN" dirty="0" smtClean="0"/>
              <a:t>Class 41: Thursday, April 7</a:t>
            </a:r>
          </a:p>
          <a:p>
            <a:pPr>
              <a:lnSpc>
                <a:spcPct val="90000"/>
              </a:lnSpc>
            </a:pPr>
            <a:r>
              <a:rPr lang="en-US" altLang="zh-CN" dirty="0" smtClean="0"/>
              <a:t>Class 44: Friday, April 8</a:t>
            </a:r>
          </a:p>
          <a:p>
            <a:pPr marL="0" indent="0">
              <a:lnSpc>
                <a:spcPct val="90000"/>
              </a:lnSpc>
              <a:buNone/>
            </a:pPr>
            <a:endParaRPr lang="zh-CN" alt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7"/>
          <p:cNvSpPr>
            <a:spLocks noGrp="1"/>
          </p:cNvSpPr>
          <p:nvPr>
            <p:ph type="title"/>
          </p:nvPr>
        </p:nvSpPr>
        <p:spPr/>
        <p:txBody>
          <a:bodyPr/>
          <a:lstStyle/>
          <a:p>
            <a:pPr eaLnBrk="1" hangingPunct="1"/>
            <a:r>
              <a:rPr lang="en-US" altLang="zh-CN" smtClean="0"/>
              <a:t>Cause and Effect Rubric</a:t>
            </a:r>
          </a:p>
        </p:txBody>
      </p:sp>
      <p:sp>
        <p:nvSpPr>
          <p:cNvPr id="12291" name="Content Placeholder 8"/>
          <p:cNvSpPr>
            <a:spLocks noGrp="1"/>
          </p:cNvSpPr>
          <p:nvPr>
            <p:ph idx="1"/>
          </p:nvPr>
        </p:nvSpPr>
        <p:spPr/>
        <p:txBody>
          <a:bodyPr/>
          <a:lstStyle/>
          <a:p>
            <a:pPr marL="0" indent="0">
              <a:lnSpc>
                <a:spcPct val="80000"/>
              </a:lnSpc>
              <a:buNone/>
            </a:pPr>
            <a:r>
              <a:rPr lang="en-US" sz="2000" b="1" dirty="0" smtClean="0">
                <a:latin typeface="+mj-lt"/>
                <a:cs typeface="Arial" charset="0"/>
              </a:rPr>
              <a:t>Deadly Sins (-10 pts. each)</a:t>
            </a:r>
            <a:endParaRPr lang="en-US" sz="2000" dirty="0" smtClean="0">
              <a:latin typeface="+mj-lt"/>
              <a:cs typeface="Arial" charset="0"/>
            </a:endParaRPr>
          </a:p>
          <a:p>
            <a:pPr marL="57150" indent="0">
              <a:lnSpc>
                <a:spcPct val="80000"/>
              </a:lnSpc>
              <a:buNone/>
            </a:pPr>
            <a:r>
              <a:rPr lang="en-US" sz="1600" dirty="0" smtClean="0">
                <a:latin typeface="+mj-lt"/>
                <a:cs typeface="Arial" charset="0"/>
              </a:rPr>
              <a:t>Spelling, capitalization, etc., errors	___</a:t>
            </a:r>
          </a:p>
          <a:p>
            <a:pPr marL="57150" indent="0">
              <a:lnSpc>
                <a:spcPct val="80000"/>
              </a:lnSpc>
              <a:buNone/>
            </a:pPr>
            <a:r>
              <a:rPr lang="en-US" sz="1600" dirty="0" smtClean="0">
                <a:latin typeface="+mj-lt"/>
                <a:cs typeface="Arial" charset="0"/>
              </a:rPr>
              <a:t>TUST standards errors		___</a:t>
            </a:r>
          </a:p>
          <a:p>
            <a:pPr marL="57150" indent="0">
              <a:lnSpc>
                <a:spcPct val="80000"/>
              </a:lnSpc>
              <a:buNone/>
            </a:pPr>
            <a:r>
              <a:rPr lang="en-US" sz="1600" dirty="0" smtClean="0">
                <a:latin typeface="+mj-lt"/>
                <a:cs typeface="Arial" charset="0"/>
              </a:rPr>
              <a:t>Late: -10 for each day		___ </a:t>
            </a:r>
          </a:p>
          <a:p>
            <a:pPr marL="0" indent="0">
              <a:lnSpc>
                <a:spcPct val="80000"/>
              </a:lnSpc>
              <a:buNone/>
            </a:pPr>
            <a:r>
              <a:rPr lang="en-US" altLang="zh-CN" sz="2000" b="1" dirty="0" smtClean="0">
                <a:latin typeface="+mj-lt"/>
                <a:cs typeface="Arial" charset="0"/>
              </a:rPr>
              <a:t>Content (10 pts. each)</a:t>
            </a:r>
            <a:endParaRPr lang="en-US" altLang="zh-CN" sz="2000" dirty="0" smtClean="0">
              <a:latin typeface="+mj-lt"/>
              <a:cs typeface="Arial" charset="0"/>
            </a:endParaRPr>
          </a:p>
          <a:p>
            <a:pPr marL="57150" indent="0">
              <a:buNone/>
            </a:pPr>
            <a:r>
              <a:rPr lang="en-US" altLang="zh-CN" sz="1400" dirty="0" smtClean="0">
                <a:latin typeface="+mj-lt"/>
                <a:cs typeface="Arial" charset="0"/>
              </a:rPr>
              <a:t>Intro: Intro. topic, Thesis Statement		___</a:t>
            </a:r>
          </a:p>
          <a:p>
            <a:pPr marL="57150" indent="0">
              <a:buNone/>
            </a:pPr>
            <a:r>
              <a:rPr lang="en-US" altLang="zh-CN" sz="1400" dirty="0" smtClean="0">
                <a:latin typeface="+mj-lt"/>
                <a:cs typeface="Arial" charset="0"/>
              </a:rPr>
              <a:t>Cause 1 &amp; supporting info		___</a:t>
            </a:r>
          </a:p>
          <a:p>
            <a:pPr marL="57150" indent="0">
              <a:buNone/>
            </a:pPr>
            <a:r>
              <a:rPr lang="en-US" altLang="zh-CN" sz="1400" dirty="0" smtClean="0">
                <a:latin typeface="+mj-lt"/>
                <a:cs typeface="Arial" charset="0"/>
              </a:rPr>
              <a:t>Cause 2 &amp; supporting info		___</a:t>
            </a:r>
          </a:p>
          <a:p>
            <a:pPr marL="57150" indent="0">
              <a:buNone/>
            </a:pPr>
            <a:r>
              <a:rPr lang="en-US" altLang="zh-CN" sz="1400" dirty="0" smtClean="0">
                <a:latin typeface="+mj-lt"/>
                <a:cs typeface="Arial" charset="0"/>
              </a:rPr>
              <a:t>Effect 1 &amp; supporting info		___</a:t>
            </a:r>
          </a:p>
          <a:p>
            <a:pPr marL="57150" indent="0">
              <a:buNone/>
            </a:pPr>
            <a:r>
              <a:rPr lang="en-US" altLang="zh-CN" sz="1400" dirty="0" smtClean="0">
                <a:latin typeface="+mj-lt"/>
                <a:cs typeface="Arial" charset="0"/>
              </a:rPr>
              <a:t>Effect  2 &amp; supporting info		___</a:t>
            </a:r>
          </a:p>
          <a:p>
            <a:pPr marL="57150" indent="0">
              <a:buNone/>
            </a:pPr>
            <a:r>
              <a:rPr lang="en-US" altLang="zh-CN" sz="1400" dirty="0" smtClean="0">
                <a:latin typeface="+mj-lt"/>
                <a:cs typeface="Arial" charset="0"/>
              </a:rPr>
              <a:t>Conclusion: 			___</a:t>
            </a:r>
          </a:p>
          <a:p>
            <a:pPr marL="0" indent="0">
              <a:buNone/>
            </a:pPr>
            <a:r>
              <a:rPr lang="en-US" altLang="zh-CN" sz="1800" b="1" dirty="0" smtClean="0">
                <a:latin typeface="+mj-lt"/>
                <a:cs typeface="Arial" charset="0"/>
              </a:rPr>
              <a:t>Organization (10 pts. each)</a:t>
            </a:r>
            <a:endParaRPr lang="en-US" altLang="zh-CN" sz="1800" dirty="0" smtClean="0">
              <a:latin typeface="+mj-lt"/>
              <a:cs typeface="Arial" charset="0"/>
            </a:endParaRPr>
          </a:p>
          <a:p>
            <a:pPr marL="57150" indent="0">
              <a:buNone/>
            </a:pPr>
            <a:r>
              <a:rPr lang="en-US" altLang="zh-CN" sz="1400" dirty="0" smtClean="0">
                <a:latin typeface="+mj-lt"/>
                <a:cs typeface="Arial" charset="0"/>
              </a:rPr>
              <a:t>Ideas follow logically			___</a:t>
            </a:r>
          </a:p>
          <a:p>
            <a:pPr marL="57150" indent="0">
              <a:buNone/>
            </a:pPr>
            <a:r>
              <a:rPr lang="en-US" altLang="zh-CN" sz="1400" dirty="0" smtClean="0">
                <a:latin typeface="+mj-lt"/>
                <a:cs typeface="Arial" charset="0"/>
              </a:rPr>
              <a:t>Statements are relevant to the topic		___</a:t>
            </a:r>
          </a:p>
          <a:p>
            <a:pPr marL="0" indent="0">
              <a:buNone/>
            </a:pPr>
            <a:r>
              <a:rPr lang="en-US" altLang="zh-CN" sz="1800" b="1" dirty="0" smtClean="0">
                <a:latin typeface="+mj-lt"/>
                <a:cs typeface="Arial" charset="0"/>
              </a:rPr>
              <a:t>Mechanics (20 pts.)	</a:t>
            </a:r>
            <a:endParaRPr lang="en-US" altLang="zh-CN" sz="1800" dirty="0" smtClean="0">
              <a:latin typeface="+mj-lt"/>
              <a:cs typeface="Arial" charset="0"/>
            </a:endParaRPr>
          </a:p>
          <a:p>
            <a:pPr marL="57150" indent="0">
              <a:buNone/>
            </a:pPr>
            <a:r>
              <a:rPr lang="en-US" altLang="zh-CN" sz="1400" dirty="0" smtClean="0">
                <a:latin typeface="+mj-lt"/>
                <a:cs typeface="Arial" charset="0"/>
              </a:rPr>
              <a:t>Grammar, usage, punctuation:		___</a:t>
            </a:r>
            <a:endParaRPr lang="en-US" altLang="zh-CN" sz="2000" dirty="0" smtClean="0">
              <a:latin typeface="+mj-lt"/>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ltLang="zh-CN" smtClean="0"/>
              <a:t>Cause and Effect</a:t>
            </a:r>
          </a:p>
        </p:txBody>
      </p:sp>
      <p:sp>
        <p:nvSpPr>
          <p:cNvPr id="3075" name="Content Placeholder 2"/>
          <p:cNvSpPr>
            <a:spLocks noGrp="1"/>
          </p:cNvSpPr>
          <p:nvPr>
            <p:ph idx="1"/>
          </p:nvPr>
        </p:nvSpPr>
        <p:spPr/>
        <p:txBody>
          <a:bodyPr/>
          <a:lstStyle/>
          <a:p>
            <a:pPr>
              <a:buFont typeface="Arial" charset="0"/>
              <a:buNone/>
            </a:pPr>
            <a:r>
              <a:rPr lang="en-US" altLang="zh-CN" smtClean="0"/>
              <a:t>It’s simple, just four paragraphs:</a:t>
            </a:r>
          </a:p>
          <a:p>
            <a:r>
              <a:rPr lang="en-US" altLang="zh-CN" smtClean="0"/>
              <a:t>Introduction</a:t>
            </a:r>
          </a:p>
          <a:p>
            <a:r>
              <a:rPr lang="en-US" altLang="zh-CN" smtClean="0"/>
              <a:t>Causes</a:t>
            </a:r>
          </a:p>
          <a:p>
            <a:r>
              <a:rPr lang="en-US" altLang="zh-CN" smtClean="0"/>
              <a:t>Effects</a:t>
            </a:r>
          </a:p>
          <a:p>
            <a:r>
              <a:rPr lang="en-US" altLang="zh-CN" smtClean="0"/>
              <a:t>Conclusion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First Paragraph</a:t>
            </a:r>
          </a:p>
        </p:txBody>
      </p:sp>
      <p:sp>
        <p:nvSpPr>
          <p:cNvPr id="4099" name="Content Placeholder 2"/>
          <p:cNvSpPr>
            <a:spLocks noGrp="1"/>
          </p:cNvSpPr>
          <p:nvPr>
            <p:ph idx="1"/>
          </p:nvPr>
        </p:nvSpPr>
        <p:spPr/>
        <p:txBody>
          <a:bodyPr/>
          <a:lstStyle/>
          <a:p>
            <a:pPr>
              <a:buFont typeface="Arial" charset="0"/>
              <a:buNone/>
            </a:pPr>
            <a:r>
              <a:rPr lang="en-US" smtClean="0"/>
              <a:t>Introduction:</a:t>
            </a:r>
          </a:p>
          <a:p>
            <a:r>
              <a:rPr lang="en-US" smtClean="0"/>
              <a:t>One or two introductory sentences</a:t>
            </a:r>
          </a:p>
          <a:p>
            <a:r>
              <a:rPr lang="en-US" smtClean="0"/>
              <a:t>Thesis statement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Second Paragraph</a:t>
            </a:r>
          </a:p>
        </p:txBody>
      </p:sp>
      <p:sp>
        <p:nvSpPr>
          <p:cNvPr id="5123" name="Content Placeholder 2"/>
          <p:cNvSpPr>
            <a:spLocks noGrp="1"/>
          </p:cNvSpPr>
          <p:nvPr>
            <p:ph idx="1"/>
          </p:nvPr>
        </p:nvSpPr>
        <p:spPr/>
        <p:txBody>
          <a:bodyPr/>
          <a:lstStyle/>
          <a:p>
            <a:pPr>
              <a:buFont typeface="Arial" charset="0"/>
              <a:buNone/>
            </a:pPr>
            <a:r>
              <a:rPr lang="en-US" smtClean="0"/>
              <a:t>Causes:</a:t>
            </a:r>
          </a:p>
          <a:p>
            <a:r>
              <a:rPr lang="en-US" smtClean="0"/>
              <a:t>Topic sentence introducing causes</a:t>
            </a:r>
          </a:p>
          <a:p>
            <a:r>
              <a:rPr lang="en-US" smtClean="0"/>
              <a:t>First cause</a:t>
            </a:r>
          </a:p>
          <a:p>
            <a:pPr lvl="1"/>
            <a:r>
              <a:rPr lang="en-US" smtClean="0"/>
              <a:t>Supporting info: one or more sentences</a:t>
            </a:r>
          </a:p>
          <a:p>
            <a:r>
              <a:rPr lang="en-US" smtClean="0"/>
              <a:t>Second cause</a:t>
            </a:r>
          </a:p>
          <a:p>
            <a:pPr lvl="1"/>
            <a:r>
              <a:rPr lang="en-US" smtClean="0"/>
              <a:t>Supporting info: one or more sentences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Third Paragraph</a:t>
            </a:r>
          </a:p>
        </p:txBody>
      </p:sp>
      <p:sp>
        <p:nvSpPr>
          <p:cNvPr id="6147" name="Content Placeholder 2"/>
          <p:cNvSpPr>
            <a:spLocks noGrp="1"/>
          </p:cNvSpPr>
          <p:nvPr>
            <p:ph idx="1"/>
          </p:nvPr>
        </p:nvSpPr>
        <p:spPr/>
        <p:txBody>
          <a:bodyPr/>
          <a:lstStyle/>
          <a:p>
            <a:pPr>
              <a:buFont typeface="Arial" charset="0"/>
              <a:buNone/>
            </a:pPr>
            <a:r>
              <a:rPr lang="en-US" smtClean="0"/>
              <a:t>Effects:</a:t>
            </a:r>
          </a:p>
          <a:p>
            <a:r>
              <a:rPr lang="en-US" smtClean="0"/>
              <a:t>Topic sentence introducing effects</a:t>
            </a:r>
          </a:p>
          <a:p>
            <a:r>
              <a:rPr lang="en-US" smtClean="0"/>
              <a:t>First effect</a:t>
            </a:r>
          </a:p>
          <a:p>
            <a:pPr lvl="1"/>
            <a:r>
              <a:rPr lang="en-US" smtClean="0"/>
              <a:t>Supporting info: one or more sentences</a:t>
            </a:r>
          </a:p>
          <a:p>
            <a:r>
              <a:rPr lang="en-US" smtClean="0"/>
              <a:t>Second effect</a:t>
            </a:r>
          </a:p>
          <a:p>
            <a:pPr lvl="1"/>
            <a:r>
              <a:rPr lang="en-US" smtClean="0"/>
              <a:t>Supporting info: one or more sentences</a:t>
            </a:r>
          </a:p>
          <a:p>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Fourth Paragraph</a:t>
            </a:r>
          </a:p>
        </p:txBody>
      </p:sp>
      <p:sp>
        <p:nvSpPr>
          <p:cNvPr id="7171" name="Content Placeholder 2"/>
          <p:cNvSpPr>
            <a:spLocks noGrp="1"/>
          </p:cNvSpPr>
          <p:nvPr>
            <p:ph idx="1"/>
          </p:nvPr>
        </p:nvSpPr>
        <p:spPr/>
        <p:txBody>
          <a:bodyPr/>
          <a:lstStyle/>
          <a:p>
            <a:pPr>
              <a:buFont typeface="Arial" charset="0"/>
              <a:buNone/>
            </a:pPr>
            <a:r>
              <a:rPr lang="en-US" dirty="0" smtClean="0"/>
              <a:t>Conclusion (at least two of the following):</a:t>
            </a:r>
          </a:p>
          <a:p>
            <a:r>
              <a:rPr lang="en-US" dirty="0" smtClean="0"/>
              <a:t>Restatement of causes</a:t>
            </a:r>
          </a:p>
          <a:p>
            <a:r>
              <a:rPr lang="en-US" dirty="0" smtClean="0"/>
              <a:t>Restatement of effects</a:t>
            </a:r>
          </a:p>
          <a:p>
            <a:r>
              <a:rPr lang="en-US" dirty="0" smtClean="0"/>
              <a:t>Proposed solutions</a:t>
            </a:r>
          </a:p>
          <a:p>
            <a:r>
              <a:rPr lang="en-US" dirty="0" smtClean="0"/>
              <a:t>Look to future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ctrTitle"/>
          </p:nvPr>
        </p:nvSpPr>
        <p:spPr/>
        <p:txBody>
          <a:bodyPr/>
          <a:lstStyle/>
          <a:p>
            <a:r>
              <a:rPr lang="en-US" altLang="zh-CN" smtClean="0"/>
              <a:t>Let’s Put Together an Essay!</a:t>
            </a:r>
          </a:p>
        </p:txBody>
      </p:sp>
      <p:sp>
        <p:nvSpPr>
          <p:cNvPr id="24580" name="Rectangle 4"/>
          <p:cNvSpPr>
            <a:spLocks noGrp="1"/>
          </p:cNvSpPr>
          <p:nvPr>
            <p:ph type="subTitle" idx="1"/>
          </p:nvPr>
        </p:nvSpPr>
        <p:spPr/>
        <p:txBody>
          <a:bodyPr/>
          <a:lstStyle/>
          <a:p>
            <a:r>
              <a:rPr lang="en-US" altLang="zh-CN" dirty="0" smtClean="0">
                <a:solidFill>
                  <a:schemeClr val="tx1"/>
                </a:solidFill>
              </a:rPr>
              <a:t>I’ll give you the pieces, you arrange them into an essay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zh-CN" b="1" smtClean="0"/>
              <a:t>Sample Essay: Paragraph 1 </a:t>
            </a:r>
            <a:endParaRPr lang="en-US" altLang="zh-CN" smtClean="0"/>
          </a:p>
        </p:txBody>
      </p:sp>
      <p:sp>
        <p:nvSpPr>
          <p:cNvPr id="3" name="Content Placeholder 2"/>
          <p:cNvSpPr>
            <a:spLocks noGrp="1"/>
          </p:cNvSpPr>
          <p:nvPr>
            <p:ph idx="1"/>
          </p:nvPr>
        </p:nvSpPr>
        <p:spPr>
          <a:xfrm>
            <a:off x="2286000" y="1676400"/>
            <a:ext cx="6400800" cy="4525963"/>
          </a:xfrm>
        </p:spPr>
        <p:txBody>
          <a:bodyPr>
            <a:noAutofit/>
          </a:bodyPr>
          <a:lstStyle/>
          <a:p>
            <a:pPr marL="0" indent="0" eaLnBrk="1" hangingPunct="1">
              <a:lnSpc>
                <a:spcPct val="170000"/>
              </a:lnSpc>
              <a:buFont typeface="Arial" charset="0"/>
              <a:buNone/>
            </a:pPr>
            <a:r>
              <a:rPr lang="en-US" altLang="zh-CN" sz="2800" b="1" smtClean="0">
                <a:solidFill>
                  <a:srgbClr val="FF0000"/>
                </a:solidFill>
                <a:latin typeface="Arial" charset="0"/>
                <a:cs typeface="Arial" charset="0"/>
              </a:rPr>
              <a:t>Introduction</a:t>
            </a:r>
            <a:endParaRPr lang="en-US" altLang="zh-CN" sz="2000" b="1" smtClean="0">
              <a:solidFill>
                <a:srgbClr val="FF0000"/>
              </a:solidFill>
              <a:latin typeface="Arial" charset="0"/>
              <a:cs typeface="Arial" charset="0"/>
            </a:endParaRPr>
          </a:p>
          <a:p>
            <a:pPr marL="0" indent="0">
              <a:buFont typeface="Arial" charset="0"/>
              <a:buNone/>
            </a:pPr>
            <a:r>
              <a:rPr lang="en-US" altLang="zh-CN" sz="2200" smtClean="0">
                <a:latin typeface="Arial" charset="0"/>
                <a:cs typeface="Arial" charset="0"/>
              </a:rPr>
              <a:t>In the past people used to eat healthy, freshly prepared food with their families in the home.  </a:t>
            </a:r>
          </a:p>
          <a:p>
            <a:pPr marL="0" indent="0">
              <a:buFont typeface="Arial" charset="0"/>
              <a:buNone/>
            </a:pPr>
            <a:endParaRPr lang="en-US" altLang="zh-CN" sz="2200" smtClean="0">
              <a:latin typeface="Arial" charset="0"/>
              <a:cs typeface="Arial" charset="0"/>
            </a:endParaRPr>
          </a:p>
          <a:p>
            <a:pPr marL="0" indent="0">
              <a:buFont typeface="Arial" charset="0"/>
              <a:buNone/>
            </a:pPr>
            <a:r>
              <a:rPr lang="en-US" altLang="zh-CN" sz="2200" smtClean="0">
                <a:latin typeface="Arial" charset="0"/>
                <a:cs typeface="Arial" charset="0"/>
              </a:rPr>
              <a:t>Today however, many people prefer to eat fast food such as hamburgers, fried chicken, or pizza. </a:t>
            </a:r>
          </a:p>
          <a:p>
            <a:pPr marL="0" indent="0">
              <a:buFont typeface="Arial" charset="0"/>
              <a:buNone/>
            </a:pPr>
            <a:endParaRPr lang="en-US" altLang="zh-CN" sz="2200" smtClean="0">
              <a:latin typeface="Arial" charset="0"/>
              <a:cs typeface="Arial" charset="0"/>
            </a:endParaRPr>
          </a:p>
          <a:p>
            <a:pPr marL="0" indent="0">
              <a:buFont typeface="Arial" charset="0"/>
              <a:buNone/>
            </a:pPr>
            <a:r>
              <a:rPr lang="en-US" altLang="zh-CN" sz="2200" smtClean="0">
                <a:latin typeface="Arial" charset="0"/>
                <a:cs typeface="Arial" charset="0"/>
              </a:rPr>
              <a:t>There are many reasons why this change has occurred, but fast-food also has some serious effects on individuals and society.</a:t>
            </a:r>
          </a:p>
          <a:p>
            <a:pPr marL="0" indent="0" eaLnBrk="1" hangingPunct="1">
              <a:lnSpc>
                <a:spcPct val="170000"/>
              </a:lnSpc>
              <a:buFont typeface="Arial" charset="0"/>
              <a:buNone/>
            </a:pPr>
            <a:r>
              <a:rPr lang="en-US" altLang="zh-CN" sz="1600" smtClean="0">
                <a:latin typeface="Arial" charset="0"/>
                <a:cs typeface="Arial" charset="0"/>
              </a:rPr>
              <a:t/>
            </a:r>
            <a:br>
              <a:rPr lang="en-US" altLang="zh-CN" sz="1600" smtClean="0">
                <a:latin typeface="Arial" charset="0"/>
                <a:cs typeface="Arial" charset="0"/>
              </a:rPr>
            </a:br>
            <a:r>
              <a:rPr lang="en-US" altLang="zh-CN" sz="1600" smtClean="0">
                <a:latin typeface="Arial" charset="0"/>
                <a:cs typeface="Arial" charset="0"/>
              </a:rPr>
              <a:t/>
            </a:r>
            <a:br>
              <a:rPr lang="en-US" altLang="zh-CN" sz="1600" smtClean="0">
                <a:latin typeface="Arial" charset="0"/>
                <a:cs typeface="Arial" charset="0"/>
              </a:rPr>
            </a:br>
            <a:endParaRPr lang="en-US" altLang="zh-CN" sz="1600" smtClean="0">
              <a:latin typeface="Arial" charset="0"/>
              <a:cs typeface="Arial" charset="0"/>
            </a:endParaRPr>
          </a:p>
        </p:txBody>
      </p:sp>
      <p:sp>
        <p:nvSpPr>
          <p:cNvPr id="5" name="Line Callout 1 4"/>
          <p:cNvSpPr/>
          <p:nvPr/>
        </p:nvSpPr>
        <p:spPr>
          <a:xfrm>
            <a:off x="152400" y="4800600"/>
            <a:ext cx="1752600" cy="762000"/>
          </a:xfrm>
          <a:prstGeom prst="borderCallout1">
            <a:avLst>
              <a:gd name="adj1" fmla="val 51477"/>
              <a:gd name="adj2" fmla="val 99885"/>
              <a:gd name="adj3" fmla="val 51885"/>
              <a:gd name="adj4" fmla="val 123236"/>
            </a:avLst>
          </a:prstGeom>
          <a:solidFill>
            <a:schemeClr val="bg1"/>
          </a:solidFill>
          <a:ln>
            <a:solidFill>
              <a:srgbClr val="FF0000"/>
            </a:solidFill>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Thesis Statement</a:t>
            </a:r>
          </a:p>
        </p:txBody>
      </p:sp>
      <p:grpSp>
        <p:nvGrpSpPr>
          <p:cNvPr id="2" name="Group 7"/>
          <p:cNvGrpSpPr>
            <a:grpSpLocks/>
          </p:cNvGrpSpPr>
          <p:nvPr/>
        </p:nvGrpSpPr>
        <p:grpSpPr bwMode="auto">
          <a:xfrm>
            <a:off x="76200" y="2514600"/>
            <a:ext cx="2286000" cy="1828800"/>
            <a:chOff x="76200" y="2514600"/>
            <a:chExt cx="2286000" cy="1828800"/>
          </a:xfrm>
        </p:grpSpPr>
        <p:sp>
          <p:nvSpPr>
            <p:cNvPr id="4" name="Line Callout 1 3"/>
            <p:cNvSpPr/>
            <p:nvPr/>
          </p:nvSpPr>
          <p:spPr>
            <a:xfrm>
              <a:off x="76200" y="3048000"/>
              <a:ext cx="1676400" cy="762000"/>
            </a:xfrm>
            <a:prstGeom prst="borderCallout1">
              <a:avLst>
                <a:gd name="adj1" fmla="val 51477"/>
                <a:gd name="adj2" fmla="val 99885"/>
                <a:gd name="adj3" fmla="val 51316"/>
                <a:gd name="adj4" fmla="val 123236"/>
              </a:avLst>
            </a:prstGeom>
            <a:solidFill>
              <a:schemeClr val="bg1"/>
            </a:solidFill>
            <a:ln>
              <a:solidFill>
                <a:srgbClr val="FF0000"/>
              </a:solidFill>
              <a:tailEnd type="non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Introduce Topic</a:t>
              </a:r>
            </a:p>
          </p:txBody>
        </p:sp>
        <p:sp>
          <p:nvSpPr>
            <p:cNvPr id="6" name="Left Brace 5"/>
            <p:cNvSpPr/>
            <p:nvPr/>
          </p:nvSpPr>
          <p:spPr>
            <a:xfrm>
              <a:off x="2133600" y="2514600"/>
              <a:ext cx="228600" cy="1828800"/>
            </a:xfrm>
            <a:prstGeom prst="leftBrace">
              <a:avLst/>
            </a:prstGeom>
            <a:ln w="254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
        <p:nvSpPr>
          <p:cNvPr id="10" name="Oval Callout 9"/>
          <p:cNvSpPr/>
          <p:nvPr/>
        </p:nvSpPr>
        <p:spPr>
          <a:xfrm>
            <a:off x="6400800" y="1981200"/>
            <a:ext cx="1447800" cy="533400"/>
          </a:xfrm>
          <a:prstGeom prst="wedgeEllipseCallout">
            <a:avLst/>
          </a:prstGeom>
          <a:solidFill>
            <a:schemeClr val="bg1"/>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FF0000"/>
                </a:solidFill>
              </a:rPr>
              <a:t>Past</a:t>
            </a:r>
          </a:p>
        </p:txBody>
      </p:sp>
      <p:sp>
        <p:nvSpPr>
          <p:cNvPr id="11" name="Oval Callout 10"/>
          <p:cNvSpPr>
            <a:spLocks noChangeArrowheads="1"/>
          </p:cNvSpPr>
          <p:nvPr/>
        </p:nvSpPr>
        <p:spPr bwMode="auto">
          <a:xfrm>
            <a:off x="6858000" y="3124200"/>
            <a:ext cx="1524000" cy="533400"/>
          </a:xfrm>
          <a:prstGeom prst="wedgeEllipseCallout">
            <a:avLst>
              <a:gd name="adj1" fmla="val -23750"/>
              <a:gd name="adj2" fmla="val 62500"/>
            </a:avLst>
          </a:prstGeom>
          <a:solidFill>
            <a:schemeClr val="bg1"/>
          </a:solidFill>
          <a:ln w="25400" algn="ctr">
            <a:solidFill>
              <a:srgbClr val="FF0000"/>
            </a:solidFill>
            <a:miter lim="800000"/>
            <a:headEnd/>
            <a:tailEnd/>
          </a:ln>
          <a:effectLst>
            <a:outerShdw dist="38100" dir="2700000" algn="tl" rotWithShape="0">
              <a:srgbClr val="000000">
                <a:alpha val="39999"/>
              </a:srgbClr>
            </a:outerShdw>
          </a:effectLst>
        </p:spPr>
        <p:txBody>
          <a:bodyPr anchor="ctr"/>
          <a:lstStyle/>
          <a:p>
            <a:pPr algn="ctr">
              <a:defRPr/>
            </a:pPr>
            <a:r>
              <a:rPr lang="en-US" b="1" dirty="0">
                <a:solidFill>
                  <a:srgbClr val="FF0000"/>
                </a:solidFill>
                <a:latin typeface="+mn-lt"/>
                <a:cs typeface="+mn-cs"/>
              </a:rPr>
              <a:t>Present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zh-CN" b="1" smtClean="0"/>
              <a:t>Sample Essay: Paragraph 2</a:t>
            </a:r>
            <a:endParaRPr lang="en-US" altLang="zh-CN" smtClean="0"/>
          </a:p>
        </p:txBody>
      </p:sp>
      <p:sp>
        <p:nvSpPr>
          <p:cNvPr id="3" name="Content Placeholder 2"/>
          <p:cNvSpPr>
            <a:spLocks noGrp="1"/>
          </p:cNvSpPr>
          <p:nvPr>
            <p:ph idx="1"/>
          </p:nvPr>
        </p:nvSpPr>
        <p:spPr>
          <a:xfrm>
            <a:off x="2286000" y="1600200"/>
            <a:ext cx="6400800" cy="4525963"/>
          </a:xfrm>
        </p:spPr>
        <p:txBody>
          <a:bodyPr rtlCol="0">
            <a:normAutofit fontScale="55000" lnSpcReduction="20000"/>
          </a:bodyPr>
          <a:lstStyle/>
          <a:p>
            <a:pPr marL="0" indent="0" eaLnBrk="1" fontAlgn="auto" hangingPunct="1">
              <a:lnSpc>
                <a:spcPct val="170000"/>
              </a:lnSpc>
              <a:spcAft>
                <a:spcPts val="0"/>
              </a:spcAft>
              <a:buFont typeface="Arial" charset="0"/>
              <a:buNone/>
              <a:tabLst>
                <a:tab pos="2684463" algn="l"/>
              </a:tabLst>
              <a:defRPr/>
            </a:pPr>
            <a:r>
              <a:rPr lang="en-US" sz="4000" b="1" dirty="0" smtClean="0">
                <a:solidFill>
                  <a:srgbClr val="FF0000"/>
                </a:solidFill>
                <a:latin typeface="Arial" pitchFamily="34" charset="0"/>
                <a:cs typeface="Arial" pitchFamily="34" charset="0"/>
              </a:rPr>
              <a:t>Causes</a:t>
            </a:r>
            <a:r>
              <a:rPr lang="en-US" dirty="0" smtClean="0"/>
              <a:t> </a:t>
            </a:r>
          </a:p>
          <a:p>
            <a:pPr marL="0" indent="0" eaLnBrk="1" fontAlgn="auto" hangingPunct="1">
              <a:lnSpc>
                <a:spcPct val="170000"/>
              </a:lnSpc>
              <a:spcAft>
                <a:spcPts val="0"/>
              </a:spcAft>
              <a:buFont typeface="Arial" charset="0"/>
              <a:buNone/>
              <a:tabLst>
                <a:tab pos="2684463" algn="l"/>
              </a:tabLst>
              <a:defRPr/>
            </a:pPr>
            <a:r>
              <a:rPr lang="en-US" dirty="0" smtClean="0">
                <a:latin typeface="Arial" pitchFamily="34" charset="0"/>
                <a:cs typeface="Arial" pitchFamily="34" charset="0"/>
              </a:rPr>
              <a:t>There are many reasons for the popularity of fast food. </a:t>
            </a:r>
          </a:p>
          <a:p>
            <a:pPr marL="0" indent="0" eaLnBrk="1" fontAlgn="auto" hangingPunct="1">
              <a:lnSpc>
                <a:spcPct val="170000"/>
              </a:lnSpc>
              <a:spcAft>
                <a:spcPts val="0"/>
              </a:spcAft>
              <a:buFont typeface="Arial" charset="0"/>
              <a:buNone/>
              <a:tabLst>
                <a:tab pos="2684463" algn="l"/>
              </a:tabLst>
              <a:defRPr/>
            </a:pPr>
            <a:r>
              <a:rPr lang="en-US" sz="2900" dirty="0" smtClean="0">
                <a:latin typeface="Arial" pitchFamily="34" charset="0"/>
                <a:cs typeface="Arial" pitchFamily="34" charset="0"/>
              </a:rPr>
              <a:t>One of the main reasons is the change in lifestyle. Many people are working long hours or extended school days. They don’t have time to prepare good food. Women are now starting to work, and this can result in less time being available for preparing meals.</a:t>
            </a:r>
          </a:p>
          <a:p>
            <a:pPr marL="0" indent="0" eaLnBrk="1" fontAlgn="auto" hangingPunct="1">
              <a:lnSpc>
                <a:spcPct val="170000"/>
              </a:lnSpc>
              <a:spcAft>
                <a:spcPts val="0"/>
              </a:spcAft>
              <a:buFont typeface="Arial" charset="0"/>
              <a:buNone/>
              <a:tabLst>
                <a:tab pos="2684463" algn="l"/>
              </a:tabLst>
              <a:defRPr/>
            </a:pPr>
            <a:endParaRPr lang="en-US" sz="2900" dirty="0" smtClean="0">
              <a:latin typeface="Arial" pitchFamily="34" charset="0"/>
              <a:cs typeface="Arial" pitchFamily="34" charset="0"/>
            </a:endParaRPr>
          </a:p>
          <a:p>
            <a:pPr marL="0" indent="0" eaLnBrk="1" fontAlgn="auto" hangingPunct="1">
              <a:lnSpc>
                <a:spcPct val="170000"/>
              </a:lnSpc>
              <a:spcAft>
                <a:spcPts val="0"/>
              </a:spcAft>
              <a:buFont typeface="Arial" charset="0"/>
              <a:buNone/>
              <a:tabLst>
                <a:tab pos="2684463" algn="l"/>
              </a:tabLst>
              <a:defRPr/>
            </a:pPr>
            <a:r>
              <a:rPr lang="en-US" sz="2900" dirty="0" smtClean="0">
                <a:latin typeface="Arial" pitchFamily="34" charset="0"/>
                <a:cs typeface="Arial" pitchFamily="34" charset="0"/>
              </a:rPr>
              <a:t>Another cause is the huge number of young, affluent people. The rapid development of the country has meant that young people, have more money to spend.</a:t>
            </a:r>
          </a:p>
          <a:p>
            <a:pPr marL="0" indent="0" eaLnBrk="1" fontAlgn="auto" hangingPunct="1">
              <a:lnSpc>
                <a:spcPct val="170000"/>
              </a:lnSpc>
              <a:spcAft>
                <a:spcPts val="0"/>
              </a:spcAft>
              <a:buFont typeface="Arial" pitchFamily="34" charset="0"/>
              <a:buNone/>
              <a:tabLst>
                <a:tab pos="2684463" algn="l"/>
              </a:tabLst>
              <a:defRPr/>
            </a:pPr>
            <a:endParaRPr lang="en-US" b="1" dirty="0" smtClean="0">
              <a:solidFill>
                <a:srgbClr val="FF0000"/>
              </a:solidFill>
              <a:latin typeface="Arial" pitchFamily="34" charset="0"/>
              <a:cs typeface="Arial" pitchFamily="34" charset="0"/>
            </a:endParaRPr>
          </a:p>
        </p:txBody>
      </p:sp>
      <p:sp>
        <p:nvSpPr>
          <p:cNvPr id="4" name="Line Callout 1 3"/>
          <p:cNvSpPr/>
          <p:nvPr/>
        </p:nvSpPr>
        <p:spPr>
          <a:xfrm>
            <a:off x="76200" y="2209800"/>
            <a:ext cx="1676400" cy="533400"/>
          </a:xfrm>
          <a:prstGeom prst="borderCallout1">
            <a:avLst>
              <a:gd name="adj1" fmla="val 51477"/>
              <a:gd name="adj2" fmla="val 99885"/>
              <a:gd name="adj3" fmla="val 49090"/>
              <a:gd name="adj4" fmla="val 132445"/>
            </a:avLst>
          </a:prstGeom>
          <a:solidFill>
            <a:schemeClr val="bg1"/>
          </a:solidFill>
          <a:ln>
            <a:solidFill>
              <a:srgbClr val="FF0000"/>
            </a:solidFill>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Topic </a:t>
            </a:r>
            <a:r>
              <a:rPr lang="en-US" dirty="0" smtClean="0">
                <a:ln>
                  <a:solidFill>
                    <a:srgbClr val="FF0000"/>
                  </a:solidFill>
                </a:ln>
                <a:solidFill>
                  <a:srgbClr val="FF0000"/>
                </a:solidFill>
              </a:rPr>
              <a:t>Sentence</a:t>
            </a:r>
            <a:endParaRPr lang="en-US" dirty="0">
              <a:ln>
                <a:solidFill>
                  <a:srgbClr val="FF0000"/>
                </a:solidFill>
              </a:ln>
              <a:solidFill>
                <a:srgbClr val="FF0000"/>
              </a:solidFill>
            </a:endParaRPr>
          </a:p>
        </p:txBody>
      </p:sp>
      <p:grpSp>
        <p:nvGrpSpPr>
          <p:cNvPr id="2" name="Group 5"/>
          <p:cNvGrpSpPr>
            <a:grpSpLocks/>
          </p:cNvGrpSpPr>
          <p:nvPr/>
        </p:nvGrpSpPr>
        <p:grpSpPr bwMode="auto">
          <a:xfrm>
            <a:off x="76200" y="2743200"/>
            <a:ext cx="2286000" cy="1349375"/>
            <a:chOff x="76200" y="2514600"/>
            <a:chExt cx="2286000" cy="1828800"/>
          </a:xfrm>
        </p:grpSpPr>
        <p:sp>
          <p:nvSpPr>
            <p:cNvPr id="7" name="Line Callout 1 6"/>
            <p:cNvSpPr/>
            <p:nvPr/>
          </p:nvSpPr>
          <p:spPr>
            <a:xfrm>
              <a:off x="76200" y="3048000"/>
              <a:ext cx="1676400" cy="762000"/>
            </a:xfrm>
            <a:prstGeom prst="borderCallout1">
              <a:avLst>
                <a:gd name="adj1" fmla="val 51477"/>
                <a:gd name="adj2" fmla="val 99885"/>
                <a:gd name="adj3" fmla="val 51316"/>
                <a:gd name="adj4" fmla="val 123236"/>
              </a:avLst>
            </a:prstGeom>
            <a:solidFill>
              <a:schemeClr val="bg1"/>
            </a:solidFill>
            <a:ln>
              <a:solidFill>
                <a:srgbClr val="FF0000"/>
              </a:solidFill>
              <a:tailEnd type="non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Cause 1</a:t>
              </a:r>
            </a:p>
          </p:txBody>
        </p:sp>
        <p:sp>
          <p:nvSpPr>
            <p:cNvPr id="8" name="Left Brace 7"/>
            <p:cNvSpPr/>
            <p:nvPr/>
          </p:nvSpPr>
          <p:spPr>
            <a:xfrm>
              <a:off x="2133600" y="2514600"/>
              <a:ext cx="228600" cy="1828800"/>
            </a:xfrm>
            <a:prstGeom prst="leftBrace">
              <a:avLst/>
            </a:prstGeom>
            <a:ln w="254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5" name="Group 9"/>
          <p:cNvGrpSpPr>
            <a:grpSpLocks/>
          </p:cNvGrpSpPr>
          <p:nvPr/>
        </p:nvGrpSpPr>
        <p:grpSpPr bwMode="auto">
          <a:xfrm>
            <a:off x="76200" y="4572000"/>
            <a:ext cx="2286000" cy="1219200"/>
            <a:chOff x="76200" y="2514600"/>
            <a:chExt cx="2286000" cy="1828800"/>
          </a:xfrm>
        </p:grpSpPr>
        <p:sp>
          <p:nvSpPr>
            <p:cNvPr id="11" name="Line Callout 1 10"/>
            <p:cNvSpPr/>
            <p:nvPr/>
          </p:nvSpPr>
          <p:spPr>
            <a:xfrm>
              <a:off x="76200" y="3048000"/>
              <a:ext cx="1676400" cy="762000"/>
            </a:xfrm>
            <a:prstGeom prst="borderCallout1">
              <a:avLst>
                <a:gd name="adj1" fmla="val 51477"/>
                <a:gd name="adj2" fmla="val 99885"/>
                <a:gd name="adj3" fmla="val 51316"/>
                <a:gd name="adj4" fmla="val 123236"/>
              </a:avLst>
            </a:prstGeom>
            <a:solidFill>
              <a:schemeClr val="bg1"/>
            </a:solidFill>
            <a:ln>
              <a:solidFill>
                <a:srgbClr val="FF0000"/>
              </a:solidFill>
              <a:tailEnd type="non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dirty="0">
                  <a:ln>
                    <a:solidFill>
                      <a:srgbClr val="FF0000"/>
                    </a:solidFill>
                  </a:ln>
                  <a:solidFill>
                    <a:srgbClr val="FF0000"/>
                  </a:solidFill>
                </a:rPr>
                <a:t>Cause 2</a:t>
              </a:r>
            </a:p>
          </p:txBody>
        </p:sp>
        <p:sp>
          <p:nvSpPr>
            <p:cNvPr id="12" name="Left Brace 11"/>
            <p:cNvSpPr/>
            <p:nvPr/>
          </p:nvSpPr>
          <p:spPr>
            <a:xfrm>
              <a:off x="2133600" y="2514600"/>
              <a:ext cx="228600" cy="1828800"/>
            </a:xfrm>
            <a:prstGeom prst="leftBrace">
              <a:avLst/>
            </a:prstGeom>
            <a:ln w="254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
        <p:nvSpPr>
          <p:cNvPr id="13" name="Oval Callout 12"/>
          <p:cNvSpPr/>
          <p:nvPr/>
        </p:nvSpPr>
        <p:spPr>
          <a:xfrm>
            <a:off x="3124200" y="2057400"/>
            <a:ext cx="1905000" cy="533400"/>
          </a:xfrm>
          <a:prstGeom prst="wedgeEllipseCallout">
            <a:avLst>
              <a:gd name="adj1" fmla="val -53872"/>
              <a:gd name="adj2" fmla="val 89216"/>
            </a:avLst>
          </a:prstGeom>
          <a:solidFill>
            <a:schemeClr val="bg1"/>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FF0000"/>
                </a:solidFill>
              </a:rPr>
              <a:t>Topic Sentence</a:t>
            </a:r>
          </a:p>
        </p:txBody>
      </p:sp>
      <p:sp>
        <p:nvSpPr>
          <p:cNvPr id="14" name="Oval Callout 13"/>
          <p:cNvSpPr>
            <a:spLocks noChangeArrowheads="1"/>
          </p:cNvSpPr>
          <p:nvPr/>
        </p:nvSpPr>
        <p:spPr bwMode="auto">
          <a:xfrm>
            <a:off x="3352800" y="3733800"/>
            <a:ext cx="1905000" cy="533400"/>
          </a:xfrm>
          <a:prstGeom prst="wedgeEllipseCallout">
            <a:avLst>
              <a:gd name="adj1" fmla="val -67667"/>
              <a:gd name="adj2" fmla="val 120236"/>
            </a:avLst>
          </a:prstGeom>
          <a:solidFill>
            <a:schemeClr val="bg1"/>
          </a:solidFill>
          <a:ln w="25400" algn="ctr">
            <a:solidFill>
              <a:srgbClr val="FF0000"/>
            </a:solidFill>
            <a:miter lim="800000"/>
            <a:headEnd/>
            <a:tailEnd/>
          </a:ln>
          <a:effectLst>
            <a:outerShdw dist="38100" dir="2700000" algn="tl" rotWithShape="0">
              <a:srgbClr val="000000">
                <a:alpha val="39999"/>
              </a:srgbClr>
            </a:outerShdw>
          </a:effectLst>
        </p:spPr>
        <p:txBody>
          <a:bodyPr anchor="ctr"/>
          <a:lstStyle/>
          <a:p>
            <a:pPr algn="ctr">
              <a:defRPr/>
            </a:pPr>
            <a:r>
              <a:rPr lang="en-US" b="1" dirty="0">
                <a:solidFill>
                  <a:srgbClr val="FF0000"/>
                </a:solidFill>
                <a:latin typeface="+mn-lt"/>
                <a:cs typeface="+mn-cs"/>
              </a:rPr>
              <a:t>Topic Sentence</a:t>
            </a:r>
          </a:p>
        </p:txBody>
      </p:sp>
      <p:sp>
        <p:nvSpPr>
          <p:cNvPr id="19" name="Oval Callout 12"/>
          <p:cNvSpPr>
            <a:spLocks noChangeArrowheads="1"/>
          </p:cNvSpPr>
          <p:nvPr/>
        </p:nvSpPr>
        <p:spPr bwMode="auto">
          <a:xfrm>
            <a:off x="6477000" y="3962400"/>
            <a:ext cx="2209800" cy="533400"/>
          </a:xfrm>
          <a:prstGeom prst="wedgeEllipseCallout">
            <a:avLst>
              <a:gd name="adj1" fmla="val -18824"/>
              <a:gd name="adj2" fmla="val -194046"/>
            </a:avLst>
          </a:prstGeom>
          <a:solidFill>
            <a:schemeClr val="bg1"/>
          </a:solidFill>
          <a:ln w="25400" algn="ctr">
            <a:solidFill>
              <a:srgbClr val="FF0000"/>
            </a:solidFill>
            <a:miter lim="800000"/>
            <a:headEnd/>
            <a:tailEnd/>
          </a:ln>
          <a:effectLst>
            <a:outerShdw dist="38100" dir="2700000" algn="tl" rotWithShape="0">
              <a:srgbClr val="000000">
                <a:alpha val="39999"/>
              </a:srgbClr>
            </a:outerShdw>
          </a:effectLst>
        </p:spPr>
        <p:txBody>
          <a:bodyPr anchor="ctr"/>
          <a:lstStyle/>
          <a:p>
            <a:pPr algn="ctr"/>
            <a:r>
              <a:rPr lang="en-US" altLang="zh-CN" b="1" dirty="0">
                <a:solidFill>
                  <a:srgbClr val="FF0000"/>
                </a:solidFill>
                <a:latin typeface="Calibri" pitchFamily="34" charset="0"/>
              </a:rPr>
              <a:t>Supporting Info</a:t>
            </a:r>
          </a:p>
        </p:txBody>
      </p:sp>
      <p:sp>
        <p:nvSpPr>
          <p:cNvPr id="20" name="Oval Callout 12"/>
          <p:cNvSpPr>
            <a:spLocks noChangeArrowheads="1"/>
          </p:cNvSpPr>
          <p:nvPr/>
        </p:nvSpPr>
        <p:spPr bwMode="auto">
          <a:xfrm>
            <a:off x="6537375" y="5791200"/>
            <a:ext cx="2209800" cy="533400"/>
          </a:xfrm>
          <a:prstGeom prst="wedgeEllipseCallout">
            <a:avLst>
              <a:gd name="adj1" fmla="val -16954"/>
              <a:gd name="adj2" fmla="val -137796"/>
            </a:avLst>
          </a:prstGeom>
          <a:solidFill>
            <a:schemeClr val="bg1"/>
          </a:solidFill>
          <a:ln w="25400" algn="ctr">
            <a:solidFill>
              <a:srgbClr val="FF0000"/>
            </a:solidFill>
            <a:miter lim="800000"/>
            <a:headEnd/>
            <a:tailEnd/>
          </a:ln>
          <a:effectLst>
            <a:outerShdw dist="38100" dir="2700000" algn="tl" rotWithShape="0">
              <a:srgbClr val="000000">
                <a:alpha val="39999"/>
              </a:srgbClr>
            </a:outerShdw>
          </a:effectLst>
        </p:spPr>
        <p:txBody>
          <a:bodyPr anchor="ctr"/>
          <a:lstStyle/>
          <a:p>
            <a:pPr algn="ctr"/>
            <a:r>
              <a:rPr lang="en-US" altLang="zh-CN" b="1">
                <a:solidFill>
                  <a:srgbClr val="FF0000"/>
                </a:solidFill>
                <a:latin typeface="Calibri" pitchFamily="34" charset="0"/>
              </a:rPr>
              <a:t>Supporting Info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1"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9" grpId="0" animBg="1"/>
      <p:bldP spid="2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2874</TotalTime>
  <Words>549</Words>
  <Application>Microsoft Office PowerPoint</Application>
  <PresentationFormat>On-screen Show (4:3)</PresentationFormat>
  <Paragraphs>137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Cause and Effect Essays</vt:lpstr>
      <vt:lpstr>Cause and Effect</vt:lpstr>
      <vt:lpstr>First Paragraph</vt:lpstr>
      <vt:lpstr>Second Paragraph</vt:lpstr>
      <vt:lpstr>Third Paragraph</vt:lpstr>
      <vt:lpstr>Fourth Paragraph</vt:lpstr>
      <vt:lpstr>Let’s Put Together an Essay!</vt:lpstr>
      <vt:lpstr>Sample Essay: Paragraph 1 </vt:lpstr>
      <vt:lpstr>Sample Essay: Paragraph 2</vt:lpstr>
      <vt:lpstr>Sample Essay: Paragraph 3</vt:lpstr>
      <vt:lpstr>Sample Essay: Paragraph 4</vt:lpstr>
      <vt:lpstr>Some Language … from http://www.buowl.boun.edu.tr/students/types%20of%20essays/Cause%20and%20effect%20Essay.htm</vt:lpstr>
      <vt:lpstr>Topics</vt:lpstr>
      <vt:lpstr>Do’s and Don’ts</vt:lpstr>
      <vt:lpstr>Do’s and Don’ts</vt:lpstr>
      <vt:lpstr>… and more Do’s</vt:lpstr>
      <vt:lpstr>Due Dates</vt:lpstr>
      <vt:lpstr>Cause and Effect Rubric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Argumentative Essays</dc:title>
  <dc:creator>Bob</dc:creator>
  <cp:lastModifiedBy>Bob</cp:lastModifiedBy>
  <cp:revision>58</cp:revision>
  <dcterms:created xsi:type="dcterms:W3CDTF">2009-02-22T03:32:37Z</dcterms:created>
  <dcterms:modified xsi:type="dcterms:W3CDTF">2011-03-28T03:12:39Z</dcterms:modified>
</cp:coreProperties>
</file>